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Garamond"/>
      <p:regular r:id="rId30"/>
      <p:bold r:id="rId31"/>
      <p:italic r:id="rId32"/>
      <p:boldItalic r:id="rId33"/>
    </p:embeddedFont>
    <p:embeddedFont>
      <p:font typeface="Work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8" roundtripDataSignature="AMtx7mjTzAXu43fy2F1aWFJ/HSAYIZ9C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1B2AA0-3F80-476A-9C1B-394A77C9B9BE}">
  <a:tblStyle styleId="{5A1B2AA0-3F80-476A-9C1B-394A77C9B9BE}"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25400">
              <a:solidFill>
                <a:schemeClr val="dk1"/>
              </a:solidFill>
              <a:prstDash val="solid"/>
              <a:round/>
              <a:headEnd len="sm" w="sm" type="none"/>
              <a:tailEnd len="sm" w="sm" type="none"/>
            </a:ln>
          </a:top>
          <a:bottom>
            <a:ln cap="flat" cmpd="sng" w="25400">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6E6E6"/>
          </a:solidFill>
        </a:fill>
      </a:tcStyle>
    </a:band1H>
    <a:band2H>
      <a:tcTxStyle b="off" i="off"/>
    </a:band2H>
    <a:band1V>
      <a:tcTxStyle b="off" i="off"/>
      <a:tcStyle>
        <a:fill>
          <a:solidFill>
            <a:srgbClr val="E6E6E6"/>
          </a:solidFill>
        </a:fill>
      </a:tcStyle>
    </a:band1V>
    <a:band2V>
      <a:tcTxStyle b="off" i="off"/>
    </a:band2V>
    <a:lastCol>
      <a:tcTxStyle b="on" i="off">
        <a:font>
          <a:latin typeface="Calibri"/>
          <a:ea typeface="Calibri"/>
          <a:cs typeface="Calibri"/>
        </a:font>
        <a:schemeClr val="lt1"/>
      </a:tcTxStyle>
      <a:tcStyle>
        <a:fill>
          <a:solidFill>
            <a:schemeClr val="accent3"/>
          </a:solidFill>
        </a:fill>
      </a:tcStyle>
    </a:lastCol>
    <a:firstCol>
      <a:tcTxStyle b="on" i="off">
        <a:font>
          <a:latin typeface="Calibri"/>
          <a:ea typeface="Calibri"/>
          <a:cs typeface="Calibri"/>
        </a:font>
        <a:schemeClr val="lt1"/>
      </a:tcTxStyle>
      <a:tcStyle>
        <a:fill>
          <a:solidFill>
            <a:schemeClr val="accent3"/>
          </a:solidFill>
        </a:fill>
      </a:tcStyle>
    </a:firstCol>
    <a:lastRow>
      <a:tcTxStyle b="on" i="off"/>
      <a:tcStyle>
        <a:tcBdr>
          <a:top>
            <a:ln cap="flat" cmpd="sng" w="50800">
              <a:solidFill>
                <a:schemeClr val="dk1"/>
              </a:solidFill>
              <a:prstDash val="solid"/>
              <a:round/>
              <a:headEnd len="sm" w="sm" type="none"/>
              <a:tailEnd len="sm" w="sm" type="none"/>
            </a:ln>
          </a:top>
        </a:tcBdr>
        <a:fill>
          <a:solidFill>
            <a:schemeClr val="lt1"/>
          </a:solidFill>
        </a:fill>
      </a:tcStyle>
    </a:lastRow>
    <a:seCell>
      <a:tcTxStyle b="on" i="off">
        <a:font>
          <a:latin typeface="Calibri"/>
          <a:ea typeface="Calibri"/>
          <a:cs typeface="Calibri"/>
        </a:font>
        <a:schemeClr val="dk1"/>
      </a:tcTxStyle>
    </a:seCell>
    <a:swCell>
      <a:tcTxStyle b="on" i="off">
        <a:font>
          <a:latin typeface="Calibri"/>
          <a:ea typeface="Calibri"/>
          <a:cs typeface="Calibri"/>
        </a:font>
        <a:schemeClr val="dk1"/>
      </a:tcTxStyle>
    </a:swCell>
    <a:firstRow>
      <a:tcTxStyle b="on" i="off">
        <a:font>
          <a:latin typeface="Calibri"/>
          <a:ea typeface="Calibri"/>
          <a:cs typeface="Calibri"/>
        </a:font>
        <a:schemeClr val="lt1"/>
      </a:tcTxStyle>
      <a:tcStyle>
        <a:tcBdr>
          <a:bottom>
            <a:ln cap="flat" cmpd="sng" w="25400">
              <a:solidFill>
                <a:schemeClr val="dk1"/>
              </a:solidFill>
              <a:prstDash val="solid"/>
              <a:round/>
              <a:headEnd len="sm" w="sm" type="none"/>
              <a:tailEnd len="sm" w="sm" type="none"/>
            </a:ln>
          </a:bottom>
        </a:tcBdr>
        <a:fill>
          <a:solidFill>
            <a:schemeClr val="accent3"/>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Garamond-bold.fntdata"/><Relationship Id="rId30" Type="http://schemas.openxmlformats.org/officeDocument/2006/relationships/font" Target="fonts/Garamond-regular.fntdata"/><Relationship Id="rId11" Type="http://schemas.openxmlformats.org/officeDocument/2006/relationships/slide" Target="slides/slide5.xml"/><Relationship Id="rId33" Type="http://schemas.openxmlformats.org/officeDocument/2006/relationships/font" Target="fonts/Garamond-boldItalic.fntdata"/><Relationship Id="rId10" Type="http://schemas.openxmlformats.org/officeDocument/2006/relationships/slide" Target="slides/slide4.xml"/><Relationship Id="rId32" Type="http://schemas.openxmlformats.org/officeDocument/2006/relationships/font" Target="fonts/Garamond-italic.fntdata"/><Relationship Id="rId13" Type="http://schemas.openxmlformats.org/officeDocument/2006/relationships/slide" Target="slides/slide7.xml"/><Relationship Id="rId35" Type="http://schemas.openxmlformats.org/officeDocument/2006/relationships/font" Target="fonts/WorkSans-bold.fntdata"/><Relationship Id="rId12" Type="http://schemas.openxmlformats.org/officeDocument/2006/relationships/slide" Target="slides/slide6.xml"/><Relationship Id="rId34" Type="http://schemas.openxmlformats.org/officeDocument/2006/relationships/font" Target="fonts/WorkSans-regular.fntdata"/><Relationship Id="rId15" Type="http://schemas.openxmlformats.org/officeDocument/2006/relationships/slide" Target="slides/slide9.xml"/><Relationship Id="rId37" Type="http://schemas.openxmlformats.org/officeDocument/2006/relationships/font" Target="fonts/WorkSans-boldItalic.fntdata"/><Relationship Id="rId14" Type="http://schemas.openxmlformats.org/officeDocument/2006/relationships/slide" Target="slides/slide8.xml"/><Relationship Id="rId36" Type="http://schemas.openxmlformats.org/officeDocument/2006/relationships/font" Target="fonts/WorkSans-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urebridge.org/programs/golden-gate-school-environmental-science" TargetMode="External"/><Relationship Id="rId3" Type="http://schemas.openxmlformats.org/officeDocument/2006/relationships/hyperlink" Target="https://naturebridge.org/node/535"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urebridge.org/programs/golden-gate-school-environmental-science" TargetMode="External"/><Relationship Id="rId3" Type="http://schemas.openxmlformats.org/officeDocument/2006/relationships/hyperlink" Target="https://naturebridge.org/node/53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b="1" lang="en" sz="1400">
                <a:latin typeface="Arial"/>
                <a:ea typeface="Arial"/>
                <a:cs typeface="Arial"/>
                <a:sym typeface="Arial"/>
              </a:rPr>
              <a:t>NatureBridge is </a:t>
            </a:r>
            <a:r>
              <a:rPr b="1" lang="en" sz="1400"/>
              <a:t>excited to welcome you and your students to our Golden Gate campus for a hands-on, fun environmental science program!</a:t>
            </a:r>
            <a:endParaRPr b="1" sz="1400">
              <a:latin typeface="Arial"/>
              <a:ea typeface="Arial"/>
              <a:cs typeface="Arial"/>
              <a:sym typeface="Arial"/>
            </a:endParaRPr>
          </a:p>
        </p:txBody>
      </p:sp>
      <p:sp>
        <p:nvSpPr>
          <p:cNvPr id="147" name="Google Shape;14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50"/>
              <a:buFont typeface="Calibri"/>
              <a:buNone/>
            </a:pPr>
            <a:r>
              <a:rPr b="1" i="0" lang="en" sz="1000" u="none" cap="none" strike="noStrike">
                <a:solidFill>
                  <a:schemeClr val="dk1"/>
                </a:solidFill>
                <a:latin typeface="Calibri"/>
                <a:ea typeface="Calibri"/>
                <a:cs typeface="Calibri"/>
                <a:sym typeface="Calibri"/>
              </a:rPr>
              <a:t>Students may participate in one of these stewardship activities and are empowered to take positive action to protect, conserve and improve the environment.</a:t>
            </a:r>
            <a:endParaRPr b="1" i="0" sz="1000" u="none" cap="none" strike="noStrike">
              <a:solidFill>
                <a:schemeClr val="dk1"/>
              </a:solidFill>
              <a:latin typeface="Calibri"/>
              <a:ea typeface="Calibri"/>
              <a:cs typeface="Calibri"/>
              <a:sym typeface="Calibri"/>
            </a:endParaRPr>
          </a:p>
        </p:txBody>
      </p:sp>
      <p:sp>
        <p:nvSpPr>
          <p:cNvPr id="222" name="Google Shape;222;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For many students it will be their first away from home, but they’ll be creating lasting connections with their peers and teachers and renew their enthusiasm for learning!</a:t>
            </a:r>
            <a:endParaRPr b="0" i="0" sz="1200" u="none" cap="none" strike="noStrike">
              <a:solidFill>
                <a:schemeClr val="dk1"/>
              </a:solidFill>
              <a:latin typeface="Calibri"/>
              <a:ea typeface="Calibri"/>
              <a:cs typeface="Calibri"/>
              <a:sym typeface="Calibri"/>
            </a:endParaRPr>
          </a:p>
        </p:txBody>
      </p:sp>
      <p:sp>
        <p:nvSpPr>
          <p:cNvPr id="230" name="Google Shape;230;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When your school arrives you’ll be greeted by our awesome educators who will give your students and adults an orientation. After the orientation, students and adults will move their things into the dorms and get ready for hiking and exploring the Headlands </a:t>
            </a:r>
            <a:r>
              <a:rPr b="1" lang="en" sz="1200">
                <a:solidFill>
                  <a:schemeClr val="dk1"/>
                </a:solidFill>
                <a:latin typeface="Calibri"/>
                <a:ea typeface="Calibri"/>
                <a:cs typeface="Calibri"/>
                <a:sym typeface="Calibri"/>
              </a:rPr>
              <a:t>in their assigned Learning Groups!</a:t>
            </a:r>
            <a:endParaRPr b="1" i="0" sz="1200" u="none" cap="none" strike="noStrike">
              <a:solidFill>
                <a:schemeClr val="dk1"/>
              </a:solidFill>
              <a:latin typeface="Calibri"/>
              <a:ea typeface="Calibri"/>
              <a:cs typeface="Calibri"/>
              <a:sym typeface="Calibri"/>
            </a:endParaRPr>
          </a:p>
        </p:txBody>
      </p:sp>
      <p:sp>
        <p:nvSpPr>
          <p:cNvPr id="238" name="Google Shape;23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5" name="Google Shape;24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t>This is a living documents which is updated as needed. NatureBridge staff will inform group coordinators </a:t>
            </a:r>
            <a:r>
              <a:rPr lang="en"/>
              <a:t>when</a:t>
            </a:r>
            <a:r>
              <a:rPr lang="en"/>
              <a:t> major changes have been made. Please review this prior to arrival day to be certain that you are well informed of these policies and protocols.</a:t>
            </a:r>
            <a:endParaRPr/>
          </a:p>
        </p:txBody>
      </p:sp>
      <p:sp>
        <p:nvSpPr>
          <p:cNvPr id="251" name="Google Shape;25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Here are a few things we ask of our chaperones! Are there any parents here who have been a chaperone in the past? Any tips?</a:t>
            </a:r>
            <a:r>
              <a:rPr b="1" lang="en" sz="1200">
                <a:solidFill>
                  <a:schemeClr val="dk1"/>
                </a:solidFill>
                <a:latin typeface="Calibri"/>
                <a:ea typeface="Calibri"/>
                <a:cs typeface="Calibri"/>
                <a:sym typeface="Calibri"/>
              </a:rPr>
              <a:t> We also require parent chaperones to be in a DIFFERENT learning group from their children. And we require all adults to be assigned to a learning group, even if that adult is staying back on campus during the learning day to support a student participant. NatureBridge requires one PRIMARY chaperone per </a:t>
            </a:r>
            <a:r>
              <a:rPr b="1" lang="en" sz="1200">
                <a:solidFill>
                  <a:schemeClr val="dk1"/>
                </a:solidFill>
                <a:latin typeface="Calibri"/>
                <a:ea typeface="Calibri"/>
                <a:cs typeface="Calibri"/>
                <a:sym typeface="Calibri"/>
              </a:rPr>
              <a:t>learning</a:t>
            </a:r>
            <a:r>
              <a:rPr b="1" lang="en" sz="1200">
                <a:solidFill>
                  <a:schemeClr val="dk1"/>
                </a:solidFill>
                <a:latin typeface="Calibri"/>
                <a:ea typeface="Calibri"/>
                <a:cs typeface="Calibri"/>
                <a:sym typeface="Calibri"/>
              </a:rPr>
              <a:t> group of 16 students who stays with the SAME learning group throughout the program.</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58" name="Google Shape;258;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This group </a:t>
            </a:r>
            <a:r>
              <a:rPr b="1" lang="en" sz="1200">
                <a:solidFill>
                  <a:schemeClr val="dk1"/>
                </a:solidFill>
                <a:latin typeface="Calibri"/>
                <a:ea typeface="Calibri"/>
                <a:cs typeface="Calibri"/>
                <a:sym typeface="Calibri"/>
              </a:rPr>
              <a:t>is well</a:t>
            </a:r>
            <a:r>
              <a:rPr b="1" i="0" lang="en" sz="1200" u="none" cap="none" strike="noStrike">
                <a:solidFill>
                  <a:schemeClr val="dk1"/>
                </a:solidFill>
                <a:latin typeface="Calibri"/>
                <a:ea typeface="Calibri"/>
                <a:cs typeface="Calibri"/>
                <a:sym typeface="Calibri"/>
              </a:rPr>
              <a:t> prepared for cool, windy or wet weat</a:t>
            </a:r>
            <a:r>
              <a:rPr b="1" lang="en" sz="1200">
                <a:solidFill>
                  <a:schemeClr val="dk1"/>
                </a:solidFill>
                <a:latin typeface="Calibri"/>
                <a:ea typeface="Calibri"/>
                <a:cs typeface="Calibri"/>
                <a:sym typeface="Calibri"/>
              </a:rPr>
              <a:t>her in the Marin Headlands! Carry your weather proof layers and warm layers in your day pack even if the day begins with sunshine!</a:t>
            </a:r>
            <a:endParaRPr b="1" i="0" sz="1200" u="none" cap="none" strike="noStrike">
              <a:solidFill>
                <a:schemeClr val="dk1"/>
              </a:solidFill>
              <a:latin typeface="Calibri"/>
              <a:ea typeface="Calibri"/>
              <a:cs typeface="Calibri"/>
              <a:sym typeface="Calibri"/>
            </a:endParaRPr>
          </a:p>
        </p:txBody>
      </p:sp>
      <p:sp>
        <p:nvSpPr>
          <p:cNvPr id="266" name="Google Shape;266;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b="1" lang="en"/>
              <a:t>A complete packing list can be found on our website, under the “Plan your Program” section for ‘Students and Families’. NatureBridge’s cell phone policy is provided on a future slide in this presentation.</a:t>
            </a:r>
            <a:endParaRPr b="1"/>
          </a:p>
        </p:txBody>
      </p:sp>
      <p:sp>
        <p:nvSpPr>
          <p:cNvPr id="273" name="Google Shape;27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Please don’t buy new shoes for the trip! We don</a:t>
            </a:r>
            <a:r>
              <a:rPr b="1" lang="en" sz="1200">
                <a:solidFill>
                  <a:schemeClr val="dk1"/>
                </a:solidFill>
                <a:latin typeface="Calibri"/>
                <a:ea typeface="Calibri"/>
                <a:cs typeface="Calibri"/>
                <a:sym typeface="Calibri"/>
              </a:rPr>
              <a:t>’t want participants to develop blisters because footwear is not broken in. </a:t>
            </a:r>
            <a:r>
              <a:rPr b="1" i="0" lang="en" sz="1200" u="none" cap="none" strike="noStrike">
                <a:solidFill>
                  <a:schemeClr val="dk1"/>
                </a:solidFill>
                <a:latin typeface="Calibri"/>
                <a:ea typeface="Calibri"/>
                <a:cs typeface="Calibri"/>
                <a:sym typeface="Calibri"/>
              </a:rPr>
              <a:t>Comfort and safety </a:t>
            </a:r>
            <a:r>
              <a:rPr b="1" lang="en" sz="1200">
                <a:solidFill>
                  <a:schemeClr val="dk1"/>
                </a:solidFill>
                <a:latin typeface="Calibri"/>
                <a:ea typeface="Calibri"/>
                <a:cs typeface="Calibri"/>
                <a:sym typeface="Calibri"/>
              </a:rPr>
              <a:t>are</a:t>
            </a:r>
            <a:r>
              <a:rPr b="1" i="0" lang="en" sz="1200" u="none" cap="none" strike="noStrike">
                <a:solidFill>
                  <a:schemeClr val="dk1"/>
                </a:solidFill>
                <a:latin typeface="Calibri"/>
                <a:ea typeface="Calibri"/>
                <a:cs typeface="Calibri"/>
                <a:sym typeface="Calibri"/>
              </a:rPr>
              <a:t> key for footwear!</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1" i="0" sz="1200" u="none" cap="none" strike="noStrike">
              <a:solidFill>
                <a:schemeClr val="dk1"/>
              </a:solidFill>
              <a:latin typeface="Calibri"/>
              <a:ea typeface="Calibri"/>
              <a:cs typeface="Calibri"/>
              <a:sym typeface="Calibri"/>
            </a:endParaRPr>
          </a:p>
        </p:txBody>
      </p:sp>
      <p:sp>
        <p:nvSpPr>
          <p:cNvPr id="283" name="Google Shape;283;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And this is where you’ll sleep! All dorms have automatic locks and can only be opened by adults with the pin code. Students are not given the pin code because they should be with an adult at all times.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1" i="0" sz="1200" u="none" cap="none" strike="noStrike">
              <a:solidFill>
                <a:schemeClr val="dk1"/>
              </a:solidFill>
              <a:latin typeface="Calibri"/>
              <a:ea typeface="Calibri"/>
              <a:cs typeface="Calibri"/>
              <a:sym typeface="Calibri"/>
            </a:endParaRPr>
          </a:p>
        </p:txBody>
      </p:sp>
      <p:sp>
        <p:nvSpPr>
          <p:cNvPr id="291" name="Google Shape;29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53" name="Google Shape;15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98" name="Google Shape;29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1" lang="en">
                <a:solidFill>
                  <a:schemeClr val="dk1"/>
                </a:solidFill>
              </a:rPr>
              <a:t>Cell phones are not allowed for use in the dorms, bathrooms or while hiking on trail. We understand that many students may use it for their camera, but we encourage the school to designate an adult to take photos on behalf of the whole group.</a:t>
            </a:r>
            <a:endParaRPr b="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NatureBridge now has online registration! That’s progress!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This gives a visualization of where we are located in relation to the broader Bay Area! The address is 1033 Fort Cronkhite, Sausalito, CA 94965</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60" name="Google Shape;160;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This gives an aerial view of where we are located in relation to the Golden Gate Bridge and where we are located within the Golden Gate National Recreation Area. </a:t>
            </a:r>
            <a:r>
              <a:rPr b="1" lang="en" sz="1200">
                <a:solidFill>
                  <a:schemeClr val="dk1"/>
                </a:solidFill>
                <a:highlight>
                  <a:srgbClr val="FFFFFF"/>
                </a:highlight>
                <a:latin typeface="Times New Roman"/>
                <a:ea typeface="Times New Roman"/>
                <a:cs typeface="Times New Roman"/>
                <a:sym typeface="Times New Roman"/>
              </a:rPr>
              <a:t>Beginning Fall 2022 NatureBridge will use the YMCA’s dormitories and dining hall at Point Bonita to provide lodging and meals for</a:t>
            </a:r>
            <a:r>
              <a:rPr b="1" i="1" lang="en" sz="1200">
                <a:solidFill>
                  <a:schemeClr val="dk1"/>
                </a:solidFill>
                <a:highlight>
                  <a:srgbClr val="FFFFFF"/>
                </a:highlight>
                <a:latin typeface="Times New Roman"/>
                <a:ea typeface="Times New Roman"/>
                <a:cs typeface="Times New Roman"/>
                <a:sym typeface="Times New Roman"/>
              </a:rPr>
              <a:t> some</a:t>
            </a:r>
            <a:r>
              <a:rPr b="1" lang="en" sz="1200">
                <a:solidFill>
                  <a:schemeClr val="dk1"/>
                </a:solidFill>
                <a:highlight>
                  <a:srgbClr val="FFFFFF"/>
                </a:highlight>
                <a:latin typeface="Times New Roman"/>
                <a:ea typeface="Times New Roman"/>
                <a:cs typeface="Times New Roman"/>
                <a:sym typeface="Times New Roman"/>
              </a:rPr>
              <a:t> of the schools participating in 3-day and 5-day programs. NatureBridge will continue to deliver the same educational experiences in the Headlands to all schools enrolled in </a:t>
            </a:r>
            <a:r>
              <a:rPr b="1" lang="en" sz="1200" u="sng">
                <a:solidFill>
                  <a:srgbClr val="1155CC"/>
                </a:solidFill>
                <a:highlight>
                  <a:srgbClr val="FFFFFF"/>
                </a:highlight>
                <a:latin typeface="Times New Roman"/>
                <a:ea typeface="Times New Roman"/>
                <a:cs typeface="Times New Roman"/>
                <a:sym typeface="Times New Roman"/>
                <a:hlinkClick r:id="rId2">
                  <a:extLst>
                    <a:ext uri="{A12FA001-AC4F-418D-AE19-62706E023703}">
                      <ahyp:hlinkClr val="tx"/>
                    </a:ext>
                  </a:extLst>
                </a:hlinkClick>
              </a:rPr>
              <a:t>Golden Gate’s Environmental Science Program</a:t>
            </a:r>
            <a:r>
              <a:rPr b="1" lang="en" sz="1200">
                <a:solidFill>
                  <a:schemeClr val="dk1"/>
                </a:solidFill>
                <a:highlight>
                  <a:srgbClr val="FFFFFF"/>
                </a:highlight>
                <a:latin typeface="Times New Roman"/>
                <a:ea typeface="Times New Roman"/>
                <a:cs typeface="Times New Roman"/>
                <a:sym typeface="Times New Roman"/>
              </a:rPr>
              <a:t> whether they are assigned to Golden Gate’s traditional facilities at Fort Cronkhite for lodging and meals or to the </a:t>
            </a:r>
            <a:r>
              <a:rPr b="1" lang="en" sz="1200" u="sng">
                <a:solidFill>
                  <a:srgbClr val="1155CC"/>
                </a:solidFill>
                <a:highlight>
                  <a:srgbClr val="FFFFFF"/>
                </a:highlight>
                <a:latin typeface="Times New Roman"/>
                <a:ea typeface="Times New Roman"/>
                <a:cs typeface="Times New Roman"/>
                <a:sym typeface="Times New Roman"/>
                <a:hlinkClick r:id="rId3">
                  <a:extLst>
                    <a:ext uri="{A12FA001-AC4F-418D-AE19-62706E023703}">
                      <ahyp:hlinkClr val="tx"/>
                    </a:ext>
                  </a:extLst>
                </a:hlinkClick>
              </a:rPr>
              <a:t>Point Bonita YMCA</a:t>
            </a:r>
            <a:r>
              <a:rPr b="1" lang="en" sz="1200">
                <a:solidFill>
                  <a:schemeClr val="dk1"/>
                </a:solidFill>
                <a:highlight>
                  <a:srgbClr val="FFFFFF"/>
                </a:highlight>
                <a:latin typeface="Times New Roman"/>
                <a:ea typeface="Times New Roman"/>
                <a:cs typeface="Times New Roman"/>
                <a:sym typeface="Times New Roman"/>
              </a:rPr>
              <a:t> facilities.</a:t>
            </a:r>
            <a:endParaRPr b="1" sz="1200">
              <a:solidFill>
                <a:schemeClr val="dk1"/>
              </a:solidFill>
              <a:highlight>
                <a:srgbClr val="FFFFFF"/>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00"/>
              <a:buFont typeface="Calibri"/>
              <a:buNone/>
            </a:pPr>
            <a:r>
              <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69" name="Google Shape;16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27a49d3a4f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127a49d3a4f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This gives an aerial view of where we are located in relation to the Golden Gate Bridge and where we are located within the Golden Gate National Recreation Area. </a:t>
            </a:r>
            <a:r>
              <a:rPr b="1" lang="en" sz="1200">
                <a:solidFill>
                  <a:schemeClr val="dk1"/>
                </a:solidFill>
                <a:highlight>
                  <a:srgbClr val="FFFFFF"/>
                </a:highlight>
                <a:latin typeface="Times New Roman"/>
                <a:ea typeface="Times New Roman"/>
                <a:cs typeface="Times New Roman"/>
                <a:sym typeface="Times New Roman"/>
              </a:rPr>
              <a:t>Beginning Fall 2022 NatureBridge uses the YMCA’s dormitories and dining hall at Point Bonita to provide lodging and meals for</a:t>
            </a:r>
            <a:r>
              <a:rPr b="1" i="1" lang="en" sz="1200">
                <a:solidFill>
                  <a:schemeClr val="dk1"/>
                </a:solidFill>
                <a:highlight>
                  <a:srgbClr val="FFFFFF"/>
                </a:highlight>
                <a:latin typeface="Times New Roman"/>
                <a:ea typeface="Times New Roman"/>
                <a:cs typeface="Times New Roman"/>
                <a:sym typeface="Times New Roman"/>
              </a:rPr>
              <a:t> some</a:t>
            </a:r>
            <a:r>
              <a:rPr b="1" lang="en" sz="1200">
                <a:solidFill>
                  <a:schemeClr val="dk1"/>
                </a:solidFill>
                <a:highlight>
                  <a:srgbClr val="FFFFFF"/>
                </a:highlight>
                <a:latin typeface="Times New Roman"/>
                <a:ea typeface="Times New Roman"/>
                <a:cs typeface="Times New Roman"/>
                <a:sym typeface="Times New Roman"/>
              </a:rPr>
              <a:t> of the schools participating in 2-Night and 5-Night programs. NatureBridge will continue to deliver the </a:t>
            </a:r>
            <a:r>
              <a:rPr b="1" i="1" lang="en" sz="1200">
                <a:solidFill>
                  <a:schemeClr val="dk1"/>
                </a:solidFill>
                <a:highlight>
                  <a:srgbClr val="FFFFFF"/>
                </a:highlight>
                <a:latin typeface="Times New Roman"/>
                <a:ea typeface="Times New Roman"/>
                <a:cs typeface="Times New Roman"/>
                <a:sym typeface="Times New Roman"/>
              </a:rPr>
              <a:t>same </a:t>
            </a:r>
            <a:r>
              <a:rPr b="1" lang="en" sz="1200">
                <a:solidFill>
                  <a:schemeClr val="dk1"/>
                </a:solidFill>
                <a:highlight>
                  <a:srgbClr val="FFFFFF"/>
                </a:highlight>
                <a:latin typeface="Times New Roman"/>
                <a:ea typeface="Times New Roman"/>
                <a:cs typeface="Times New Roman"/>
                <a:sym typeface="Times New Roman"/>
              </a:rPr>
              <a:t>educational experiences to all schools enrolled in </a:t>
            </a:r>
            <a:r>
              <a:rPr b="1" lang="en" sz="1200" u="sng">
                <a:solidFill>
                  <a:srgbClr val="1155CC"/>
                </a:solidFill>
                <a:highlight>
                  <a:srgbClr val="FFFFFF"/>
                </a:highlight>
                <a:latin typeface="Times New Roman"/>
                <a:ea typeface="Times New Roman"/>
                <a:cs typeface="Times New Roman"/>
                <a:sym typeface="Times New Roman"/>
                <a:hlinkClick r:id="rId2">
                  <a:extLst>
                    <a:ext uri="{A12FA001-AC4F-418D-AE19-62706E023703}">
                      <ahyp:hlinkClr val="tx"/>
                    </a:ext>
                  </a:extLst>
                </a:hlinkClick>
              </a:rPr>
              <a:t>Golden Gate’s Environmental Science Program</a:t>
            </a:r>
            <a:r>
              <a:rPr b="1" lang="en" sz="1200">
                <a:solidFill>
                  <a:schemeClr val="dk1"/>
                </a:solidFill>
                <a:highlight>
                  <a:srgbClr val="FFFFFF"/>
                </a:highlight>
                <a:latin typeface="Times New Roman"/>
                <a:ea typeface="Times New Roman"/>
                <a:cs typeface="Times New Roman"/>
                <a:sym typeface="Times New Roman"/>
              </a:rPr>
              <a:t> whether they are assigned to Golden Gate’s beach campus at Fort Cronkhite or to the bluff campus at </a:t>
            </a:r>
            <a:r>
              <a:rPr b="1" lang="en" sz="1200" u="sng">
                <a:solidFill>
                  <a:srgbClr val="1155CC"/>
                </a:solidFill>
                <a:highlight>
                  <a:srgbClr val="FFFFFF"/>
                </a:highlight>
                <a:latin typeface="Times New Roman"/>
                <a:ea typeface="Times New Roman"/>
                <a:cs typeface="Times New Roman"/>
                <a:sym typeface="Times New Roman"/>
                <a:hlinkClick r:id="rId3">
                  <a:extLst>
                    <a:ext uri="{A12FA001-AC4F-418D-AE19-62706E023703}">
                      <ahyp:hlinkClr val="tx"/>
                    </a:ext>
                  </a:extLst>
                </a:hlinkClick>
              </a:rPr>
              <a:t>Point Bonita</a:t>
            </a:r>
            <a:r>
              <a:rPr b="1" lang="en" sz="1200">
                <a:solidFill>
                  <a:schemeClr val="dk1"/>
                </a:solidFill>
                <a:highlight>
                  <a:srgbClr val="FFFFFF"/>
                </a:highlight>
                <a:latin typeface="Times New Roman"/>
                <a:ea typeface="Times New Roman"/>
                <a:cs typeface="Times New Roman"/>
                <a:sym typeface="Times New Roman"/>
              </a:rPr>
              <a:t>.</a:t>
            </a:r>
            <a:endParaRPr b="1" sz="1200">
              <a:solidFill>
                <a:schemeClr val="dk1"/>
              </a:solidFill>
              <a:highlight>
                <a:srgbClr val="FFFFFF"/>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00"/>
              <a:buFont typeface="Calibri"/>
              <a:buNone/>
            </a:pPr>
            <a:r>
              <a:t/>
            </a:r>
            <a:endParaRPr b="1" sz="1200">
              <a:solidFill>
                <a:schemeClr val="dk1"/>
              </a:solidFill>
              <a:highlight>
                <a:srgbClr val="FFFFFF"/>
              </a:highlight>
              <a:latin typeface="Times New Roman"/>
              <a:ea typeface="Times New Roman"/>
              <a:cs typeface="Times New Roman"/>
              <a:sym typeface="Times New Roman"/>
            </a:endParaRPr>
          </a:p>
        </p:txBody>
      </p:sp>
      <p:sp>
        <p:nvSpPr>
          <p:cNvPr id="180" name="Google Shape;180;g127a49d3a4f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With exception </a:t>
            </a:r>
            <a:r>
              <a:rPr b="1" lang="en" sz="1200">
                <a:solidFill>
                  <a:schemeClr val="dk1"/>
                </a:solidFill>
                <a:latin typeface="Calibri"/>
                <a:ea typeface="Calibri"/>
                <a:cs typeface="Calibri"/>
                <a:sym typeface="Calibri"/>
              </a:rPr>
              <a:t>of</a:t>
            </a:r>
            <a:r>
              <a:rPr b="1" i="0" lang="en" sz="1200" u="none" cap="none" strike="noStrike">
                <a:solidFill>
                  <a:schemeClr val="dk1"/>
                </a:solidFill>
                <a:latin typeface="Calibri"/>
                <a:ea typeface="Calibri"/>
                <a:cs typeface="Calibri"/>
                <a:sym typeface="Calibri"/>
              </a:rPr>
              <a:t> arrival and departure days, here is what your daily schedule will look like!</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91" name="Google Shape;19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Educators, students and chaperones are </a:t>
            </a:r>
            <a:r>
              <a:rPr b="1" lang="en" sz="1200">
                <a:solidFill>
                  <a:schemeClr val="dk1"/>
                </a:solidFill>
                <a:latin typeface="Calibri"/>
                <a:ea typeface="Calibri"/>
                <a:cs typeface="Calibri"/>
                <a:sym typeface="Calibri"/>
              </a:rPr>
              <a:t>divided</a:t>
            </a:r>
            <a:r>
              <a:rPr b="1" i="0" lang="en" sz="1200" u="none" cap="none" strike="noStrike">
                <a:solidFill>
                  <a:schemeClr val="dk1"/>
                </a:solidFill>
                <a:latin typeface="Calibri"/>
                <a:ea typeface="Calibri"/>
                <a:cs typeface="Calibri"/>
                <a:sym typeface="Calibri"/>
              </a:rPr>
              <a:t> into smaller groups, so that everyone can be safe and have a better group experience. The maximum number of students per learning group </a:t>
            </a:r>
            <a:r>
              <a:rPr b="1" lang="en" sz="1200">
                <a:solidFill>
                  <a:schemeClr val="dk1"/>
                </a:solidFill>
                <a:latin typeface="Calibri"/>
                <a:ea typeface="Calibri"/>
                <a:cs typeface="Calibri"/>
                <a:sym typeface="Calibri"/>
              </a:rPr>
              <a:t>is</a:t>
            </a:r>
            <a:r>
              <a:rPr b="1" i="0" lang="en" sz="1200" u="none" cap="none" strike="noStrike">
                <a:solidFill>
                  <a:schemeClr val="dk1"/>
                </a:solidFill>
                <a:latin typeface="Calibri"/>
                <a:ea typeface="Calibri"/>
                <a:cs typeface="Calibri"/>
                <a:sym typeface="Calibri"/>
              </a:rPr>
              <a:t> 16 for the 2022-23 school year.</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98" name="Google Shape;198;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Beyond having a really great time, your students will be learning about one of these areas of study!</a:t>
            </a:r>
            <a:endParaRPr/>
          </a:p>
          <a:p>
            <a:pPr indent="-228600" lvl="0" marL="45720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Marine Ecology:</a:t>
            </a:r>
            <a:r>
              <a:rPr b="0" i="0" lang="en" sz="1200" u="none" cap="none" strike="noStrike">
                <a:solidFill>
                  <a:schemeClr val="dk1"/>
                </a:solidFill>
                <a:latin typeface="Calibri"/>
                <a:ea typeface="Calibri"/>
                <a:cs typeface="Calibri"/>
                <a:sym typeface="Calibri"/>
              </a:rPr>
              <a:t> If your school chooses to study marine ecology, they may enter our marine lab where students can touch tidepool creatures!</a:t>
            </a:r>
            <a:endParaRPr/>
          </a:p>
          <a:p>
            <a:pPr indent="-228600" lvl="0" marL="45720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Watershed:</a:t>
            </a:r>
            <a:r>
              <a:rPr b="0" i="0" lang="en" sz="1200" u="none" cap="none" strike="noStrike">
                <a:solidFill>
                  <a:schemeClr val="dk1"/>
                </a:solidFill>
                <a:latin typeface="Calibri"/>
                <a:ea typeface="Calibri"/>
                <a:cs typeface="Calibri"/>
                <a:sym typeface="Calibri"/>
              </a:rPr>
              <a:t> With the watershed focus, students can learn about water in California and possibly even scoop in the pond for critters.</a:t>
            </a:r>
            <a:endParaRPr/>
          </a:p>
          <a:p>
            <a:pPr indent="-228600" lvl="0" marL="45720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Earth and Physical Sciences:</a:t>
            </a:r>
            <a:r>
              <a:rPr b="0" i="0" lang="en" sz="1200" u="none" cap="none" strike="noStrike">
                <a:solidFill>
                  <a:schemeClr val="dk1"/>
                </a:solidFill>
                <a:latin typeface="Calibri"/>
                <a:ea typeface="Calibri"/>
                <a:cs typeface="Calibri"/>
                <a:sym typeface="Calibri"/>
              </a:rPr>
              <a:t> The rocks in the Marin Headlands are incredible! Our beach is actually made up of rainbow rocks.</a:t>
            </a:r>
            <a:endParaRPr/>
          </a:p>
          <a:p>
            <a:pPr indent="-228600" lvl="0" marL="45720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Terrestrial Plants and Animals:</a:t>
            </a:r>
            <a:r>
              <a:rPr b="0" i="0" lang="en" sz="1200" u="none" cap="none" strike="noStrike">
                <a:solidFill>
                  <a:schemeClr val="dk1"/>
                </a:solidFill>
                <a:latin typeface="Calibri"/>
                <a:ea typeface="Calibri"/>
                <a:cs typeface="Calibri"/>
                <a:sym typeface="Calibri"/>
              </a:rPr>
              <a:t> With this focus, students will learn about plants and animals in the area and how they interact with each other and affect us as people.</a:t>
            </a:r>
            <a:endParaRPr/>
          </a:p>
          <a:p>
            <a:pPr indent="-228600" lvl="0" marL="457200" marR="0" rtl="0" algn="l">
              <a:lnSpc>
                <a:spcPct val="100000"/>
              </a:lnSpc>
              <a:spcBef>
                <a:spcPts val="0"/>
              </a:spcBef>
              <a:spcAft>
                <a:spcPts val="0"/>
              </a:spcAft>
              <a:buClr>
                <a:schemeClr val="dk1"/>
              </a:buClr>
              <a:buSzPts val="300"/>
              <a:buFont typeface="Calibri"/>
              <a:buNone/>
            </a:pPr>
            <a:r>
              <a:rPr b="1" i="0" lang="en" sz="1200" u="none" cap="none" strike="noStrike">
                <a:solidFill>
                  <a:schemeClr val="dk1"/>
                </a:solidFill>
                <a:latin typeface="Calibri"/>
                <a:ea typeface="Calibri"/>
                <a:cs typeface="Calibri"/>
                <a:sym typeface="Calibri"/>
              </a:rPr>
              <a:t>Climate change: </a:t>
            </a:r>
            <a:r>
              <a:rPr b="0" i="0" lang="en" sz="1200" u="none" cap="none" strike="noStrike">
                <a:solidFill>
                  <a:schemeClr val="dk1"/>
                </a:solidFill>
                <a:latin typeface="Calibri"/>
                <a:ea typeface="Calibri"/>
                <a:cs typeface="Calibri"/>
                <a:sym typeface="Calibri"/>
              </a:rPr>
              <a:t>With a climate change, students will learn how they can work together to make a difference in their home communities.</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06" name="Google Shape;206;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1" i="0" lang="en" sz="1200" u="none" cap="none" strike="noStrike">
                <a:solidFill>
                  <a:schemeClr val="dk1"/>
                </a:solidFill>
                <a:latin typeface="Calibri"/>
                <a:ea typeface="Calibri"/>
                <a:cs typeface="Calibri"/>
                <a:sym typeface="Calibri"/>
              </a:rPr>
              <a:t>As your students are learning about their area of study </a:t>
            </a:r>
            <a:r>
              <a:rPr b="1" lang="en" sz="1200">
                <a:solidFill>
                  <a:schemeClr val="dk1"/>
                </a:solidFill>
                <a:latin typeface="Calibri"/>
                <a:ea typeface="Calibri"/>
                <a:cs typeface="Calibri"/>
                <a:sym typeface="Calibri"/>
              </a:rPr>
              <a:t>they will conduct hands-on science investigations, ask questions, collect data. Students develop critical thinking skills and apply learning in real time. Learning groups may have access to the NEW Climate Science lab, Skins &amp; Skulls lab, and Marine Science lab as well as the nearby Marine Mammal Center. Access to these spaces depends on availability and  hours of operation.</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14" name="Google Shape;21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jpg"/><Relationship Id="rId4" Type="http://schemas.openxmlformats.org/officeDocument/2006/relationships/image" Target="../media/image13.jpg"/><Relationship Id="rId5" Type="http://schemas.openxmlformats.org/officeDocument/2006/relationships/image" Target="../media/image5.jpg"/><Relationship Id="rId6" Type="http://schemas.openxmlformats.org/officeDocument/2006/relationships/image" Target="../media/image2.jpg"/><Relationship Id="rId7"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SC Title Slide">
  <p:cSld name="NESC Title Slid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4"/>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3" name="Google Shape;13;p24"/>
          <p:cNvPicPr preferRelativeResize="0"/>
          <p:nvPr/>
        </p:nvPicPr>
        <p:blipFill rotWithShape="1">
          <a:blip r:embed="rId3">
            <a:alphaModFix/>
          </a:blip>
          <a:srcRect b="0" l="0" r="0" t="0"/>
          <a:stretch/>
        </p:blipFill>
        <p:spPr>
          <a:xfrm>
            <a:off x="235177" y="261624"/>
            <a:ext cx="2147194" cy="449675"/>
          </a:xfrm>
          <a:prstGeom prst="rect">
            <a:avLst/>
          </a:prstGeom>
          <a:noFill/>
          <a:ln>
            <a:noFill/>
          </a:ln>
        </p:spPr>
      </p:pic>
      <p:sp>
        <p:nvSpPr>
          <p:cNvPr id="14" name="Google Shape;14;p24"/>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LYM Title Slide">
  <p:cSld name="OLYM Title Slide">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33"/>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8" name="Google Shape;58;p33"/>
          <p:cNvPicPr preferRelativeResize="0"/>
          <p:nvPr/>
        </p:nvPicPr>
        <p:blipFill rotWithShape="1">
          <a:blip r:embed="rId3">
            <a:alphaModFix/>
          </a:blip>
          <a:srcRect b="0" l="0" r="0" t="0"/>
          <a:stretch/>
        </p:blipFill>
        <p:spPr>
          <a:xfrm>
            <a:off x="235177" y="261624"/>
            <a:ext cx="2147194" cy="449675"/>
          </a:xfrm>
          <a:prstGeom prst="rect">
            <a:avLst/>
          </a:prstGeom>
          <a:noFill/>
          <a:ln>
            <a:noFill/>
          </a:ln>
        </p:spPr>
      </p:pic>
      <p:sp>
        <p:nvSpPr>
          <p:cNvPr id="59" name="Google Shape;59;p33"/>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OSE2 Title Slide">
  <p:cSld name="YOSE2 Title Slide">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34"/>
          <p:cNvSpPr/>
          <p:nvPr/>
        </p:nvSpPr>
        <p:spPr>
          <a:xfrm>
            <a:off x="0" y="4167037"/>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62" name="Google Shape;62;p34"/>
          <p:cNvPicPr preferRelativeResize="0"/>
          <p:nvPr/>
        </p:nvPicPr>
        <p:blipFill rotWithShape="1">
          <a:blip r:embed="rId3">
            <a:alphaModFix/>
          </a:blip>
          <a:srcRect b="0" l="0" r="0" t="0"/>
          <a:stretch/>
        </p:blipFill>
        <p:spPr>
          <a:xfrm>
            <a:off x="235177" y="4428661"/>
            <a:ext cx="2147194" cy="449675"/>
          </a:xfrm>
          <a:prstGeom prst="rect">
            <a:avLst/>
          </a:prstGeom>
          <a:noFill/>
          <a:ln>
            <a:noFill/>
          </a:ln>
        </p:spPr>
      </p:pic>
      <p:sp>
        <p:nvSpPr>
          <p:cNvPr id="63" name="Google Shape;63;p34"/>
          <p:cNvSpPr txBox="1"/>
          <p:nvPr>
            <p:ph idx="1" type="body"/>
          </p:nvPr>
        </p:nvSpPr>
        <p:spPr>
          <a:xfrm>
            <a:off x="3092949" y="4428975"/>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Statement Header">
  <p:cSld name="Mission Statement Header">
    <p:spTree>
      <p:nvGrpSpPr>
        <p:cNvPr id="64" name="Shape 64"/>
        <p:cNvGrpSpPr/>
        <p:nvPr/>
      </p:nvGrpSpPr>
      <p:grpSpPr>
        <a:xfrm>
          <a:off x="0" y="0"/>
          <a:ext cx="0" cy="0"/>
          <a:chOff x="0" y="0"/>
          <a:chExt cx="0" cy="0"/>
        </a:xfrm>
      </p:grpSpPr>
      <p:sp>
        <p:nvSpPr>
          <p:cNvPr id="65" name="Google Shape;65;p35"/>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66" name="Google Shape;66;p35"/>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pic>
        <p:nvPicPr>
          <p:cNvPr descr="Mission.png" id="67" name="Google Shape;67;p35"/>
          <p:cNvPicPr preferRelativeResize="0"/>
          <p:nvPr/>
        </p:nvPicPr>
        <p:blipFill rotWithShape="1">
          <a:blip r:embed="rId3">
            <a:alphaModFix/>
          </a:blip>
          <a:srcRect b="0" l="0" r="0" t="0"/>
          <a:stretch/>
        </p:blipFill>
        <p:spPr>
          <a:xfrm>
            <a:off x="3316610" y="293143"/>
            <a:ext cx="5530614" cy="406949"/>
          </a:xfrm>
          <a:prstGeom prst="rect">
            <a:avLst/>
          </a:prstGeom>
          <a:noFill/>
          <a:ln>
            <a:noFill/>
          </a:ln>
        </p:spPr>
      </p:pic>
      <p:sp>
        <p:nvSpPr>
          <p:cNvPr id="68" name="Google Shape;68;p35"/>
          <p:cNvSpPr txBox="1"/>
          <p:nvPr>
            <p:ph idx="1" type="body"/>
          </p:nvPr>
        </p:nvSpPr>
        <p:spPr>
          <a:xfrm>
            <a:off x="264809" y="114222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Statement Footer">
  <p:cSld name="Mission Statement Footer">
    <p:spTree>
      <p:nvGrpSpPr>
        <p:cNvPr id="69" name="Shape 69"/>
        <p:cNvGrpSpPr/>
        <p:nvPr/>
      </p:nvGrpSpPr>
      <p:grpSpPr>
        <a:xfrm>
          <a:off x="0" y="0"/>
          <a:ext cx="0" cy="0"/>
          <a:chOff x="0" y="0"/>
          <a:chExt cx="0" cy="0"/>
        </a:xfrm>
      </p:grpSpPr>
      <p:sp>
        <p:nvSpPr>
          <p:cNvPr id="70" name="Google Shape;70;p36"/>
          <p:cNvSpPr/>
          <p:nvPr/>
        </p:nvSpPr>
        <p:spPr>
          <a:xfrm>
            <a:off x="0" y="4167037"/>
            <a:ext cx="9144000" cy="976463"/>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71" name="Google Shape;71;p36"/>
          <p:cNvPicPr preferRelativeResize="0"/>
          <p:nvPr/>
        </p:nvPicPr>
        <p:blipFill rotWithShape="1">
          <a:blip r:embed="rId2">
            <a:alphaModFix/>
          </a:blip>
          <a:srcRect b="0" l="0" r="0" t="0"/>
          <a:stretch/>
        </p:blipFill>
        <p:spPr>
          <a:xfrm>
            <a:off x="235177" y="4428661"/>
            <a:ext cx="2147194" cy="449675"/>
          </a:xfrm>
          <a:prstGeom prst="rect">
            <a:avLst/>
          </a:prstGeom>
          <a:noFill/>
          <a:ln>
            <a:noFill/>
          </a:ln>
        </p:spPr>
      </p:pic>
      <p:pic>
        <p:nvPicPr>
          <p:cNvPr descr="Mission.png" id="72" name="Google Shape;72;p36"/>
          <p:cNvPicPr preferRelativeResize="0"/>
          <p:nvPr/>
        </p:nvPicPr>
        <p:blipFill rotWithShape="1">
          <a:blip r:embed="rId3">
            <a:alphaModFix/>
          </a:blip>
          <a:srcRect b="0" l="0" r="0" t="0"/>
          <a:stretch/>
        </p:blipFill>
        <p:spPr>
          <a:xfrm>
            <a:off x="3316610" y="4460180"/>
            <a:ext cx="5530614" cy="406949"/>
          </a:xfrm>
          <a:prstGeom prst="rect">
            <a:avLst/>
          </a:prstGeom>
          <a:noFill/>
          <a:ln>
            <a:noFill/>
          </a:ln>
        </p:spPr>
      </p:pic>
      <p:sp>
        <p:nvSpPr>
          <p:cNvPr id="73" name="Google Shape;73;p36"/>
          <p:cNvSpPr txBox="1"/>
          <p:nvPr>
            <p:ph idx="1" type="body"/>
          </p:nvPr>
        </p:nvSpPr>
        <p:spPr>
          <a:xfrm>
            <a:off x="235177" y="176659"/>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osemite Header">
  <p:cSld name="Yosemite Header">
    <p:spTree>
      <p:nvGrpSpPr>
        <p:cNvPr id="74" name="Shape 74"/>
        <p:cNvGrpSpPr/>
        <p:nvPr/>
      </p:nvGrpSpPr>
      <p:grpSpPr>
        <a:xfrm>
          <a:off x="0" y="0"/>
          <a:ext cx="0" cy="0"/>
          <a:chOff x="0" y="0"/>
          <a:chExt cx="0" cy="0"/>
        </a:xfrm>
      </p:grpSpPr>
      <p:sp>
        <p:nvSpPr>
          <p:cNvPr id="75" name="Google Shape;75;p37"/>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76" name="Google Shape;76;p37"/>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cxnSp>
        <p:nvCxnSpPr>
          <p:cNvPr id="77" name="Google Shape;77;p37"/>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pic>
        <p:nvPicPr>
          <p:cNvPr descr="Yosemite_Long.png" id="78" name="Google Shape;78;p37"/>
          <p:cNvPicPr preferRelativeResize="0"/>
          <p:nvPr/>
        </p:nvPicPr>
        <p:blipFill rotWithShape="1">
          <a:blip r:embed="rId3">
            <a:alphaModFix/>
          </a:blip>
          <a:srcRect b="0" l="0" r="0" t="0"/>
          <a:stretch/>
        </p:blipFill>
        <p:spPr>
          <a:xfrm>
            <a:off x="4851400" y="67430"/>
            <a:ext cx="4204607" cy="927754"/>
          </a:xfrm>
          <a:prstGeom prst="rect">
            <a:avLst/>
          </a:prstGeom>
          <a:noFill/>
          <a:ln>
            <a:noFill/>
          </a:ln>
        </p:spPr>
      </p:pic>
      <p:sp>
        <p:nvSpPr>
          <p:cNvPr id="79" name="Google Shape;79;p37"/>
          <p:cNvSpPr txBox="1"/>
          <p:nvPr/>
        </p:nvSpPr>
        <p:spPr>
          <a:xfrm>
            <a:off x="2775030" y="261624"/>
            <a:ext cx="1104639"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Yosemite</a:t>
            </a:r>
            <a:endParaRPr b="0" i="0" sz="1400" u="none" cap="none" strike="noStrike">
              <a:solidFill>
                <a:srgbClr val="000000"/>
              </a:solidFill>
              <a:latin typeface="Arial"/>
              <a:ea typeface="Arial"/>
              <a:cs typeface="Arial"/>
              <a:sym typeface="Arial"/>
            </a:endParaRPr>
          </a:p>
        </p:txBody>
      </p:sp>
      <p:sp>
        <p:nvSpPr>
          <p:cNvPr id="80" name="Google Shape;80;p37"/>
          <p:cNvSpPr txBox="1"/>
          <p:nvPr>
            <p:ph idx="1" type="body"/>
          </p:nvPr>
        </p:nvSpPr>
        <p:spPr>
          <a:xfrm>
            <a:off x="264809" y="123135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GA Header">
  <p:cSld name="GOGA Header">
    <p:spTree>
      <p:nvGrpSpPr>
        <p:cNvPr id="81" name="Shape 81"/>
        <p:cNvGrpSpPr/>
        <p:nvPr/>
      </p:nvGrpSpPr>
      <p:grpSpPr>
        <a:xfrm>
          <a:off x="0" y="0"/>
          <a:ext cx="0" cy="0"/>
          <a:chOff x="0" y="0"/>
          <a:chExt cx="0" cy="0"/>
        </a:xfrm>
      </p:grpSpPr>
      <p:sp>
        <p:nvSpPr>
          <p:cNvPr id="82" name="Google Shape;82;p38"/>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83" name="Google Shape;83;p38"/>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cxnSp>
        <p:nvCxnSpPr>
          <p:cNvPr id="84" name="Google Shape;84;p38"/>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85" name="Google Shape;85;p38"/>
          <p:cNvSpPr txBox="1"/>
          <p:nvPr/>
        </p:nvSpPr>
        <p:spPr>
          <a:xfrm>
            <a:off x="2802341" y="261624"/>
            <a:ext cx="1485603"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Golden Gate</a:t>
            </a:r>
            <a:endParaRPr b="0" i="0" sz="1400" u="none" cap="none" strike="noStrike">
              <a:solidFill>
                <a:srgbClr val="000000"/>
              </a:solidFill>
              <a:latin typeface="Arial"/>
              <a:ea typeface="Arial"/>
              <a:cs typeface="Arial"/>
              <a:sym typeface="Arial"/>
            </a:endParaRPr>
          </a:p>
        </p:txBody>
      </p:sp>
      <p:pic>
        <p:nvPicPr>
          <p:cNvPr descr="Goga_Long.jpg" id="86" name="Google Shape;86;p38"/>
          <p:cNvPicPr preferRelativeResize="0"/>
          <p:nvPr/>
        </p:nvPicPr>
        <p:blipFill rotWithShape="1">
          <a:blip r:embed="rId3">
            <a:alphaModFix/>
          </a:blip>
          <a:srcRect b="0" l="0" r="0" t="0"/>
          <a:stretch/>
        </p:blipFill>
        <p:spPr>
          <a:xfrm>
            <a:off x="4851400" y="66730"/>
            <a:ext cx="4204607" cy="927754"/>
          </a:xfrm>
          <a:prstGeom prst="rect">
            <a:avLst/>
          </a:prstGeom>
          <a:noFill/>
          <a:ln>
            <a:noFill/>
          </a:ln>
        </p:spPr>
      </p:pic>
      <p:sp>
        <p:nvSpPr>
          <p:cNvPr id="87" name="Google Shape;87;p38"/>
          <p:cNvSpPr txBox="1"/>
          <p:nvPr>
            <p:ph idx="1" type="body"/>
          </p:nvPr>
        </p:nvSpPr>
        <p:spPr>
          <a:xfrm>
            <a:off x="264809" y="123135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WI Header">
  <p:cSld name="PRWI Header">
    <p:spTree>
      <p:nvGrpSpPr>
        <p:cNvPr id="88" name="Shape 88"/>
        <p:cNvGrpSpPr/>
        <p:nvPr/>
      </p:nvGrpSpPr>
      <p:grpSpPr>
        <a:xfrm>
          <a:off x="0" y="0"/>
          <a:ext cx="0" cy="0"/>
          <a:chOff x="0" y="0"/>
          <a:chExt cx="0" cy="0"/>
        </a:xfrm>
      </p:grpSpPr>
      <p:sp>
        <p:nvSpPr>
          <p:cNvPr id="89" name="Google Shape;89;p39"/>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90" name="Google Shape;90;p39"/>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cxnSp>
        <p:nvCxnSpPr>
          <p:cNvPr id="91" name="Google Shape;91;p39"/>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92" name="Google Shape;92;p39"/>
          <p:cNvSpPr txBox="1"/>
          <p:nvPr/>
        </p:nvSpPr>
        <p:spPr>
          <a:xfrm>
            <a:off x="2785700" y="249720"/>
            <a:ext cx="1885682" cy="59503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Prince William</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Forest</a:t>
            </a:r>
            <a:endParaRPr b="0" i="0" sz="1400" u="none" cap="none" strike="noStrike">
              <a:solidFill>
                <a:srgbClr val="000000"/>
              </a:solidFill>
              <a:latin typeface="Arial"/>
              <a:ea typeface="Arial"/>
              <a:cs typeface="Arial"/>
              <a:sym typeface="Arial"/>
            </a:endParaRPr>
          </a:p>
        </p:txBody>
      </p:sp>
      <p:pic>
        <p:nvPicPr>
          <p:cNvPr descr="PRWI_Long.jpg" id="93" name="Google Shape;93;p39"/>
          <p:cNvPicPr preferRelativeResize="0"/>
          <p:nvPr/>
        </p:nvPicPr>
        <p:blipFill rotWithShape="1">
          <a:blip r:embed="rId3">
            <a:alphaModFix/>
          </a:blip>
          <a:srcRect b="0" l="0" r="0" t="0"/>
          <a:stretch/>
        </p:blipFill>
        <p:spPr>
          <a:xfrm>
            <a:off x="4838705" y="67430"/>
            <a:ext cx="4204602" cy="927753"/>
          </a:xfrm>
          <a:prstGeom prst="rect">
            <a:avLst/>
          </a:prstGeom>
          <a:noFill/>
          <a:ln>
            <a:noFill/>
          </a:ln>
        </p:spPr>
      </p:pic>
      <p:sp>
        <p:nvSpPr>
          <p:cNvPr id="94" name="Google Shape;94;p39"/>
          <p:cNvSpPr txBox="1"/>
          <p:nvPr>
            <p:ph idx="1" type="body"/>
          </p:nvPr>
        </p:nvSpPr>
        <p:spPr>
          <a:xfrm>
            <a:off x="264809" y="123135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Header">
  <p:cSld name="SAMO Header">
    <p:spTree>
      <p:nvGrpSpPr>
        <p:cNvPr id="95" name="Shape 95"/>
        <p:cNvGrpSpPr/>
        <p:nvPr/>
      </p:nvGrpSpPr>
      <p:grpSpPr>
        <a:xfrm>
          <a:off x="0" y="0"/>
          <a:ext cx="0" cy="0"/>
          <a:chOff x="0" y="0"/>
          <a:chExt cx="0" cy="0"/>
        </a:xfrm>
      </p:grpSpPr>
      <p:sp>
        <p:nvSpPr>
          <p:cNvPr id="96" name="Google Shape;96;p40"/>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97" name="Google Shape;97;p40"/>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cxnSp>
        <p:nvCxnSpPr>
          <p:cNvPr id="98" name="Google Shape;98;p40"/>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99" name="Google Shape;99;p40"/>
          <p:cNvSpPr txBox="1"/>
          <p:nvPr/>
        </p:nvSpPr>
        <p:spPr>
          <a:xfrm>
            <a:off x="2727237" y="210891"/>
            <a:ext cx="1531188" cy="59503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Santa Monica</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Mountains</a:t>
            </a:r>
            <a:endParaRPr b="0" i="0" sz="1400" u="none" cap="none" strike="noStrike">
              <a:solidFill>
                <a:srgbClr val="000000"/>
              </a:solidFill>
              <a:latin typeface="Arial"/>
              <a:ea typeface="Arial"/>
              <a:cs typeface="Arial"/>
              <a:sym typeface="Arial"/>
            </a:endParaRPr>
          </a:p>
        </p:txBody>
      </p:sp>
      <p:pic>
        <p:nvPicPr>
          <p:cNvPr descr="Soca_long.jpg" id="100" name="Google Shape;100;p40"/>
          <p:cNvPicPr preferRelativeResize="0"/>
          <p:nvPr/>
        </p:nvPicPr>
        <p:blipFill rotWithShape="1">
          <a:blip r:embed="rId3">
            <a:alphaModFix/>
          </a:blip>
          <a:srcRect b="0" l="0" r="0" t="0"/>
          <a:stretch/>
        </p:blipFill>
        <p:spPr>
          <a:xfrm>
            <a:off x="4851400" y="73530"/>
            <a:ext cx="4204607" cy="92775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LYM Header">
  <p:cSld name="OLYM Header">
    <p:spTree>
      <p:nvGrpSpPr>
        <p:cNvPr id="101" name="Shape 101"/>
        <p:cNvGrpSpPr/>
        <p:nvPr/>
      </p:nvGrpSpPr>
      <p:grpSpPr>
        <a:xfrm>
          <a:off x="0" y="0"/>
          <a:ext cx="0" cy="0"/>
          <a:chOff x="0" y="0"/>
          <a:chExt cx="0" cy="0"/>
        </a:xfrm>
      </p:grpSpPr>
      <p:sp>
        <p:nvSpPr>
          <p:cNvPr id="102" name="Google Shape;102;p41"/>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03" name="Google Shape;103;p41"/>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cxnSp>
        <p:nvCxnSpPr>
          <p:cNvPr id="104" name="Google Shape;104;p41"/>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105" name="Google Shape;105;p41"/>
          <p:cNvSpPr txBox="1"/>
          <p:nvPr/>
        </p:nvSpPr>
        <p:spPr>
          <a:xfrm>
            <a:off x="2747722" y="261692"/>
            <a:ext cx="1044777"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Olympic</a:t>
            </a:r>
            <a:endParaRPr b="0" i="0" sz="1400" u="none" cap="none" strike="noStrike">
              <a:solidFill>
                <a:srgbClr val="000000"/>
              </a:solidFill>
              <a:latin typeface="Arial"/>
              <a:ea typeface="Arial"/>
              <a:cs typeface="Arial"/>
              <a:sym typeface="Arial"/>
            </a:endParaRPr>
          </a:p>
        </p:txBody>
      </p:sp>
      <p:pic>
        <p:nvPicPr>
          <p:cNvPr descr="Olympic_Long.jpg" id="106" name="Google Shape;106;p41"/>
          <p:cNvPicPr preferRelativeResize="0"/>
          <p:nvPr/>
        </p:nvPicPr>
        <p:blipFill rotWithShape="1">
          <a:blip r:embed="rId3">
            <a:alphaModFix/>
          </a:blip>
          <a:srcRect b="0" l="0" r="0" t="0"/>
          <a:stretch/>
        </p:blipFill>
        <p:spPr>
          <a:xfrm>
            <a:off x="4851401" y="66701"/>
            <a:ext cx="4204605" cy="927754"/>
          </a:xfrm>
          <a:prstGeom prst="rect">
            <a:avLst/>
          </a:prstGeom>
          <a:noFill/>
          <a:ln>
            <a:noFill/>
          </a:ln>
        </p:spPr>
      </p:pic>
      <p:sp>
        <p:nvSpPr>
          <p:cNvPr id="107" name="Google Shape;107;p41"/>
          <p:cNvSpPr txBox="1"/>
          <p:nvPr>
            <p:ph idx="1" type="body"/>
          </p:nvPr>
        </p:nvSpPr>
        <p:spPr>
          <a:xfrm>
            <a:off x="264809" y="123135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S Header">
  <p:cSld name="CHIS Header">
    <p:spTree>
      <p:nvGrpSpPr>
        <p:cNvPr id="108" name="Shape 108"/>
        <p:cNvGrpSpPr/>
        <p:nvPr/>
      </p:nvGrpSpPr>
      <p:grpSpPr>
        <a:xfrm>
          <a:off x="0" y="0"/>
          <a:ext cx="0" cy="0"/>
          <a:chOff x="0" y="0"/>
          <a:chExt cx="0" cy="0"/>
        </a:xfrm>
      </p:grpSpPr>
      <p:sp>
        <p:nvSpPr>
          <p:cNvPr id="109" name="Google Shape;109;p42"/>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10" name="Google Shape;110;p42"/>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cxnSp>
        <p:nvCxnSpPr>
          <p:cNvPr id="111" name="Google Shape;111;p42"/>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112" name="Google Shape;112;p42"/>
          <p:cNvSpPr txBox="1"/>
          <p:nvPr/>
        </p:nvSpPr>
        <p:spPr>
          <a:xfrm>
            <a:off x="2719315" y="311759"/>
            <a:ext cx="1774018"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239"/>
              </a:buClr>
              <a:buSzPts val="500"/>
              <a:buFont typeface="Garamond"/>
              <a:buNone/>
            </a:pPr>
            <a:r>
              <a:rPr b="0" i="0" lang="en" sz="2000" u="none" cap="none" strike="noStrike">
                <a:solidFill>
                  <a:srgbClr val="007239"/>
                </a:solidFill>
                <a:latin typeface="Garamond"/>
                <a:ea typeface="Garamond"/>
                <a:cs typeface="Garamond"/>
                <a:sym typeface="Garamond"/>
              </a:rPr>
              <a:t>Channel Islands</a:t>
            </a:r>
            <a:endParaRPr b="0" i="0" sz="1400" u="none" cap="none" strike="noStrike">
              <a:solidFill>
                <a:srgbClr val="000000"/>
              </a:solidFill>
              <a:latin typeface="Arial"/>
              <a:ea typeface="Arial"/>
              <a:cs typeface="Arial"/>
              <a:sym typeface="Arial"/>
            </a:endParaRPr>
          </a:p>
        </p:txBody>
      </p:sp>
      <p:pic>
        <p:nvPicPr>
          <p:cNvPr descr="CHI_Long.jpg" id="113" name="Google Shape;113;p42"/>
          <p:cNvPicPr preferRelativeResize="0"/>
          <p:nvPr/>
        </p:nvPicPr>
        <p:blipFill rotWithShape="1">
          <a:blip r:embed="rId3">
            <a:alphaModFix/>
          </a:blip>
          <a:srcRect b="0" l="0" r="0" t="0"/>
          <a:stretch/>
        </p:blipFill>
        <p:spPr>
          <a:xfrm>
            <a:off x="4851400" y="66938"/>
            <a:ext cx="4204607" cy="927754"/>
          </a:xfrm>
          <a:prstGeom prst="rect">
            <a:avLst/>
          </a:prstGeom>
          <a:noFill/>
          <a:ln>
            <a:noFill/>
          </a:ln>
        </p:spPr>
      </p:pic>
      <p:sp>
        <p:nvSpPr>
          <p:cNvPr id="114" name="Google Shape;114;p42"/>
          <p:cNvSpPr txBox="1"/>
          <p:nvPr>
            <p:ph idx="1" type="body"/>
          </p:nvPr>
        </p:nvSpPr>
        <p:spPr>
          <a:xfrm>
            <a:off x="264809" y="123135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Slide">
  <p:cSld name="Blank Title Slide">
    <p:spTree>
      <p:nvGrpSpPr>
        <p:cNvPr id="15" name="Shape 15"/>
        <p:cNvGrpSpPr/>
        <p:nvPr/>
      </p:nvGrpSpPr>
      <p:grpSpPr>
        <a:xfrm>
          <a:off x="0" y="0"/>
          <a:ext cx="0" cy="0"/>
          <a:chOff x="0" y="0"/>
          <a:chExt cx="0" cy="0"/>
        </a:xfrm>
      </p:grpSpPr>
      <p:sp>
        <p:nvSpPr>
          <p:cNvPr id="16" name="Google Shape;16;p25"/>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7" name="Google Shape;17;p25"/>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sp>
        <p:nvSpPr>
          <p:cNvPr id="18" name="Google Shape;18;p25"/>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 name="Google Shape;19;p25"/>
          <p:cNvSpPr/>
          <p:nvPr>
            <p:ph idx="2" type="pic"/>
          </p:nvPr>
        </p:nvSpPr>
        <p:spPr>
          <a:xfrm>
            <a:off x="142875" y="1100138"/>
            <a:ext cx="8869363" cy="3925887"/>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S Photo + All Campus Footer">
  <p:cSld name="CHIS Photo + All Campus Footer">
    <p:spTree>
      <p:nvGrpSpPr>
        <p:cNvPr id="115" name="Shape 115"/>
        <p:cNvGrpSpPr/>
        <p:nvPr/>
      </p:nvGrpSpPr>
      <p:grpSpPr>
        <a:xfrm>
          <a:off x="0" y="0"/>
          <a:ext cx="0" cy="0"/>
          <a:chOff x="0" y="0"/>
          <a:chExt cx="0" cy="0"/>
        </a:xfrm>
      </p:grpSpPr>
      <p:sp>
        <p:nvSpPr>
          <p:cNvPr id="116" name="Google Shape;116;p43"/>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17" name="Google Shape;117;p43"/>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pic>
        <p:nvPicPr>
          <p:cNvPr descr="CHI_Long.jpg" id="118" name="Google Shape;118;p43"/>
          <p:cNvPicPr preferRelativeResize="0"/>
          <p:nvPr/>
        </p:nvPicPr>
        <p:blipFill rotWithShape="1">
          <a:blip r:embed="rId3">
            <a:alphaModFix/>
          </a:blip>
          <a:srcRect b="0" l="0" r="0" t="0"/>
          <a:stretch/>
        </p:blipFill>
        <p:spPr>
          <a:xfrm>
            <a:off x="4851400" y="66938"/>
            <a:ext cx="4204607" cy="927754"/>
          </a:xfrm>
          <a:prstGeom prst="rect">
            <a:avLst/>
          </a:prstGeom>
          <a:noFill/>
          <a:ln>
            <a:noFill/>
          </a:ln>
        </p:spPr>
      </p:pic>
      <p:sp>
        <p:nvSpPr>
          <p:cNvPr id="119" name="Google Shape;119;p43"/>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239"/>
              </a:buClr>
              <a:buSzPts val="350"/>
              <a:buFont typeface="Garamond"/>
              <a:buNone/>
            </a:pPr>
            <a:r>
              <a:rPr b="0" i="0" lang="en" sz="1400" u="none" cap="none" strike="noStrike">
                <a:solidFill>
                  <a:srgbClr val="007239"/>
                </a:solidFill>
                <a:latin typeface="Garamond"/>
                <a:ea typeface="Garamond"/>
                <a:cs typeface="Garamond"/>
                <a:sym typeface="Garamond"/>
              </a:rPr>
              <a:t>Yosemite | Golden Gate | Olympic | Santa Monica Mountains | Channel Islands | Prince William Forest </a:t>
            </a:r>
            <a:endParaRPr b="0" i="0" sz="1400" u="none" cap="none" strike="noStrike">
              <a:solidFill>
                <a:srgbClr val="000000"/>
              </a:solidFill>
              <a:latin typeface="Arial"/>
              <a:ea typeface="Arial"/>
              <a:cs typeface="Arial"/>
              <a:sym typeface="Arial"/>
            </a:endParaRPr>
          </a:p>
        </p:txBody>
      </p:sp>
      <p:sp>
        <p:nvSpPr>
          <p:cNvPr id="120" name="Google Shape;120;p43"/>
          <p:cNvSpPr txBox="1"/>
          <p:nvPr>
            <p:ph idx="1" type="body"/>
          </p:nvPr>
        </p:nvSpPr>
        <p:spPr>
          <a:xfrm>
            <a:off x="264809" y="1231356"/>
            <a:ext cx="8625191" cy="3373655"/>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OSE Photo + All Location Footer">
  <p:cSld name="YOSE Photo + All Location Footer">
    <p:spTree>
      <p:nvGrpSpPr>
        <p:cNvPr id="121" name="Shape 121"/>
        <p:cNvGrpSpPr/>
        <p:nvPr/>
      </p:nvGrpSpPr>
      <p:grpSpPr>
        <a:xfrm>
          <a:off x="0" y="0"/>
          <a:ext cx="0" cy="0"/>
          <a:chOff x="0" y="0"/>
          <a:chExt cx="0" cy="0"/>
        </a:xfrm>
      </p:grpSpPr>
      <p:sp>
        <p:nvSpPr>
          <p:cNvPr id="122" name="Google Shape;122;p44"/>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23" name="Google Shape;123;p44"/>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sp>
        <p:nvSpPr>
          <p:cNvPr id="124" name="Google Shape;124;p44"/>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239"/>
              </a:buClr>
              <a:buSzPts val="350"/>
              <a:buFont typeface="Garamond"/>
              <a:buNone/>
            </a:pPr>
            <a:r>
              <a:rPr b="0" i="0" lang="en" sz="1400" u="none" cap="none" strike="noStrike">
                <a:solidFill>
                  <a:srgbClr val="007239"/>
                </a:solidFill>
                <a:latin typeface="Garamond"/>
                <a:ea typeface="Garamond"/>
                <a:cs typeface="Garamond"/>
                <a:sym typeface="Garamond"/>
              </a:rPr>
              <a:t>Yosemite | Golden Gate | Olympic | Santa Monica Mountains | Channel Islands | Prince William Forest </a:t>
            </a:r>
            <a:endParaRPr b="0" i="0" sz="1400" u="none" cap="none" strike="noStrike">
              <a:solidFill>
                <a:srgbClr val="000000"/>
              </a:solidFill>
              <a:latin typeface="Arial"/>
              <a:ea typeface="Arial"/>
              <a:cs typeface="Arial"/>
              <a:sym typeface="Arial"/>
            </a:endParaRPr>
          </a:p>
        </p:txBody>
      </p:sp>
      <p:pic>
        <p:nvPicPr>
          <p:cNvPr descr="Yosemite_Long.png" id="125" name="Google Shape;125;p44"/>
          <p:cNvPicPr preferRelativeResize="0"/>
          <p:nvPr/>
        </p:nvPicPr>
        <p:blipFill rotWithShape="1">
          <a:blip r:embed="rId3">
            <a:alphaModFix/>
          </a:blip>
          <a:srcRect b="0" l="0" r="0" t="0"/>
          <a:stretch/>
        </p:blipFill>
        <p:spPr>
          <a:xfrm>
            <a:off x="4851400" y="67430"/>
            <a:ext cx="4204607" cy="927754"/>
          </a:xfrm>
          <a:prstGeom prst="rect">
            <a:avLst/>
          </a:prstGeom>
          <a:noFill/>
          <a:ln>
            <a:noFill/>
          </a:ln>
        </p:spPr>
      </p:pic>
      <p:sp>
        <p:nvSpPr>
          <p:cNvPr id="126" name="Google Shape;126;p44"/>
          <p:cNvSpPr txBox="1"/>
          <p:nvPr>
            <p:ph idx="1" type="body"/>
          </p:nvPr>
        </p:nvSpPr>
        <p:spPr>
          <a:xfrm>
            <a:off x="264809" y="1231357"/>
            <a:ext cx="8625191" cy="33588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LYM Photo + All Location Footer">
  <p:cSld name="OLYM Photo + All Location Footer">
    <p:spTree>
      <p:nvGrpSpPr>
        <p:cNvPr id="127" name="Shape 127"/>
        <p:cNvGrpSpPr/>
        <p:nvPr/>
      </p:nvGrpSpPr>
      <p:grpSpPr>
        <a:xfrm>
          <a:off x="0" y="0"/>
          <a:ext cx="0" cy="0"/>
          <a:chOff x="0" y="0"/>
          <a:chExt cx="0" cy="0"/>
        </a:xfrm>
      </p:grpSpPr>
      <p:sp>
        <p:nvSpPr>
          <p:cNvPr id="128" name="Google Shape;128;p45"/>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29" name="Google Shape;129;p45"/>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sp>
        <p:nvSpPr>
          <p:cNvPr id="130" name="Google Shape;130;p45"/>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239"/>
              </a:buClr>
              <a:buSzPts val="350"/>
              <a:buFont typeface="Garamond"/>
              <a:buNone/>
            </a:pPr>
            <a:r>
              <a:rPr b="0" i="0" lang="en" sz="1400" u="none" cap="none" strike="noStrike">
                <a:solidFill>
                  <a:srgbClr val="007239"/>
                </a:solidFill>
                <a:latin typeface="Garamond"/>
                <a:ea typeface="Garamond"/>
                <a:cs typeface="Garamond"/>
                <a:sym typeface="Garamond"/>
              </a:rPr>
              <a:t>Yosemite | Golden Gate | Olympic | Santa Monica Mountains | Channel Islands | Prince William Forest </a:t>
            </a:r>
            <a:endParaRPr b="0" i="0" sz="1400" u="none" cap="none" strike="noStrike">
              <a:solidFill>
                <a:srgbClr val="000000"/>
              </a:solidFill>
              <a:latin typeface="Arial"/>
              <a:ea typeface="Arial"/>
              <a:cs typeface="Arial"/>
              <a:sym typeface="Arial"/>
            </a:endParaRPr>
          </a:p>
        </p:txBody>
      </p:sp>
      <p:pic>
        <p:nvPicPr>
          <p:cNvPr descr="Olympic_Long.jpg" id="131" name="Google Shape;131;p45"/>
          <p:cNvPicPr preferRelativeResize="0"/>
          <p:nvPr/>
        </p:nvPicPr>
        <p:blipFill rotWithShape="1">
          <a:blip r:embed="rId3">
            <a:alphaModFix/>
          </a:blip>
          <a:srcRect b="0" l="0" r="0" t="0"/>
          <a:stretch/>
        </p:blipFill>
        <p:spPr>
          <a:xfrm>
            <a:off x="4851401" y="66701"/>
            <a:ext cx="4204605" cy="927754"/>
          </a:xfrm>
          <a:prstGeom prst="rect">
            <a:avLst/>
          </a:prstGeom>
          <a:noFill/>
          <a:ln>
            <a:noFill/>
          </a:ln>
        </p:spPr>
      </p:pic>
      <p:sp>
        <p:nvSpPr>
          <p:cNvPr id="132" name="Google Shape;132;p45"/>
          <p:cNvSpPr txBox="1"/>
          <p:nvPr>
            <p:ph idx="1" type="body"/>
          </p:nvPr>
        </p:nvSpPr>
        <p:spPr>
          <a:xfrm>
            <a:off x="264809" y="1231357"/>
            <a:ext cx="8625191" cy="3485046"/>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WI Photo + All Location Footer">
  <p:cSld name="PRWI Photo + All Location Footer">
    <p:spTree>
      <p:nvGrpSpPr>
        <p:cNvPr id="133" name="Shape 133"/>
        <p:cNvGrpSpPr/>
        <p:nvPr/>
      </p:nvGrpSpPr>
      <p:grpSpPr>
        <a:xfrm>
          <a:off x="0" y="0"/>
          <a:ext cx="0" cy="0"/>
          <a:chOff x="0" y="0"/>
          <a:chExt cx="0" cy="0"/>
        </a:xfrm>
      </p:grpSpPr>
      <p:sp>
        <p:nvSpPr>
          <p:cNvPr id="134" name="Google Shape;134;p46"/>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35" name="Google Shape;135;p46"/>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sp>
        <p:nvSpPr>
          <p:cNvPr id="136" name="Google Shape;136;p46"/>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239"/>
              </a:buClr>
              <a:buSzPts val="350"/>
              <a:buFont typeface="Garamond"/>
              <a:buNone/>
            </a:pPr>
            <a:r>
              <a:rPr b="0" i="0" lang="en" sz="1400" u="none" cap="none" strike="noStrike">
                <a:solidFill>
                  <a:srgbClr val="007239"/>
                </a:solidFill>
                <a:latin typeface="Garamond"/>
                <a:ea typeface="Garamond"/>
                <a:cs typeface="Garamond"/>
                <a:sym typeface="Garamond"/>
              </a:rPr>
              <a:t>Yosemite | Golden Gate | Olympic | Santa Monica Mountains | Channel Islands | Prince William Forest </a:t>
            </a:r>
            <a:endParaRPr b="0" i="0" sz="1400" u="none" cap="none" strike="noStrike">
              <a:solidFill>
                <a:srgbClr val="000000"/>
              </a:solidFill>
              <a:latin typeface="Arial"/>
              <a:ea typeface="Arial"/>
              <a:cs typeface="Arial"/>
              <a:sym typeface="Arial"/>
            </a:endParaRPr>
          </a:p>
        </p:txBody>
      </p:sp>
      <p:pic>
        <p:nvPicPr>
          <p:cNvPr descr="PRWI_Long.jpg" id="137" name="Google Shape;137;p46"/>
          <p:cNvPicPr preferRelativeResize="0"/>
          <p:nvPr/>
        </p:nvPicPr>
        <p:blipFill rotWithShape="1">
          <a:blip r:embed="rId3">
            <a:alphaModFix/>
          </a:blip>
          <a:srcRect b="0" l="0" r="0" t="0"/>
          <a:stretch/>
        </p:blipFill>
        <p:spPr>
          <a:xfrm>
            <a:off x="4838705" y="67430"/>
            <a:ext cx="4204602" cy="927753"/>
          </a:xfrm>
          <a:prstGeom prst="rect">
            <a:avLst/>
          </a:prstGeom>
          <a:noFill/>
          <a:ln>
            <a:noFill/>
          </a:ln>
        </p:spPr>
      </p:pic>
      <p:sp>
        <p:nvSpPr>
          <p:cNvPr id="138" name="Google Shape;138;p46"/>
          <p:cNvSpPr txBox="1"/>
          <p:nvPr>
            <p:ph idx="1" type="body"/>
          </p:nvPr>
        </p:nvSpPr>
        <p:spPr>
          <a:xfrm>
            <a:off x="264809" y="1231357"/>
            <a:ext cx="8625191" cy="3485046"/>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Photo + All Location Footer">
  <p:cSld name="SAMO Photo + All Location Footer">
    <p:spTree>
      <p:nvGrpSpPr>
        <p:cNvPr id="139" name="Shape 139"/>
        <p:cNvGrpSpPr/>
        <p:nvPr/>
      </p:nvGrpSpPr>
      <p:grpSpPr>
        <a:xfrm>
          <a:off x="0" y="0"/>
          <a:ext cx="0" cy="0"/>
          <a:chOff x="0" y="0"/>
          <a:chExt cx="0" cy="0"/>
        </a:xfrm>
      </p:grpSpPr>
      <p:sp>
        <p:nvSpPr>
          <p:cNvPr id="140" name="Google Shape;140;p47"/>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41" name="Google Shape;141;p47"/>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sp>
        <p:nvSpPr>
          <p:cNvPr id="142" name="Google Shape;142;p47"/>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239"/>
              </a:buClr>
              <a:buSzPts val="350"/>
              <a:buFont typeface="Garamond"/>
              <a:buNone/>
            </a:pPr>
            <a:r>
              <a:rPr b="0" i="0" lang="en" sz="1400" u="none" cap="none" strike="noStrike">
                <a:solidFill>
                  <a:srgbClr val="007239"/>
                </a:solidFill>
                <a:latin typeface="Garamond"/>
                <a:ea typeface="Garamond"/>
                <a:cs typeface="Garamond"/>
                <a:sym typeface="Garamond"/>
              </a:rPr>
              <a:t>Yosemite | Golden Gate | Olympic | Santa Monica Mountains | Channel Islands | Prince William Forest </a:t>
            </a:r>
            <a:endParaRPr b="0" i="0" sz="1400" u="none" cap="none" strike="noStrike">
              <a:solidFill>
                <a:srgbClr val="000000"/>
              </a:solidFill>
              <a:latin typeface="Arial"/>
              <a:ea typeface="Arial"/>
              <a:cs typeface="Arial"/>
              <a:sym typeface="Arial"/>
            </a:endParaRPr>
          </a:p>
        </p:txBody>
      </p:sp>
      <p:pic>
        <p:nvPicPr>
          <p:cNvPr descr="Soca_long.jpg" id="143" name="Google Shape;143;p47"/>
          <p:cNvPicPr preferRelativeResize="0"/>
          <p:nvPr/>
        </p:nvPicPr>
        <p:blipFill rotWithShape="1">
          <a:blip r:embed="rId3">
            <a:alphaModFix/>
          </a:blip>
          <a:srcRect b="0" l="0" r="0" t="0"/>
          <a:stretch/>
        </p:blipFill>
        <p:spPr>
          <a:xfrm>
            <a:off x="4851400" y="73530"/>
            <a:ext cx="4204607" cy="927754"/>
          </a:xfrm>
          <a:prstGeom prst="rect">
            <a:avLst/>
          </a:prstGeom>
          <a:noFill/>
          <a:ln>
            <a:noFill/>
          </a:ln>
        </p:spPr>
      </p:pic>
      <p:sp>
        <p:nvSpPr>
          <p:cNvPr id="144" name="Google Shape;144;p47"/>
          <p:cNvSpPr txBox="1"/>
          <p:nvPr>
            <p:ph idx="1" type="body"/>
          </p:nvPr>
        </p:nvSpPr>
        <p:spPr>
          <a:xfrm>
            <a:off x="264809" y="1231357"/>
            <a:ext cx="8625191" cy="3485046"/>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0" name="Shape 20"/>
        <p:cNvGrpSpPr/>
        <p:nvPr/>
      </p:nvGrpSpPr>
      <p:grpSpPr>
        <a:xfrm>
          <a:off x="0" y="0"/>
          <a:ext cx="0" cy="0"/>
          <a:chOff x="0" y="0"/>
          <a:chExt cx="0" cy="0"/>
        </a:xfrm>
      </p:grpSpPr>
      <p:sp>
        <p:nvSpPr>
          <p:cNvPr id="21" name="Google Shape;21;p26"/>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2" name="Google Shape;22;p26"/>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sp>
        <p:nvSpPr>
          <p:cNvPr id="23" name="Google Shape;23;p26"/>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26"/>
          <p:cNvSpPr txBox="1"/>
          <p:nvPr>
            <p:ph idx="2" type="body"/>
          </p:nvPr>
        </p:nvSpPr>
        <p:spPr>
          <a:xfrm>
            <a:off x="264809" y="114222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 Locations, Photos Header">
  <p:cSld name="All Locations, Photos Header">
    <p:spTree>
      <p:nvGrpSpPr>
        <p:cNvPr id="25" name="Shape 25"/>
        <p:cNvGrpSpPr/>
        <p:nvPr/>
      </p:nvGrpSpPr>
      <p:grpSpPr>
        <a:xfrm>
          <a:off x="0" y="0"/>
          <a:ext cx="0" cy="0"/>
          <a:chOff x="0" y="0"/>
          <a:chExt cx="0" cy="0"/>
        </a:xfrm>
      </p:grpSpPr>
      <p:sp>
        <p:nvSpPr>
          <p:cNvPr id="26" name="Google Shape;26;p27"/>
          <p:cNvSpPr/>
          <p:nvPr/>
        </p:nvSpPr>
        <p:spPr>
          <a:xfrm>
            <a:off x="0" y="1"/>
            <a:ext cx="9144000" cy="1065232"/>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7" name="Google Shape;27;p27"/>
          <p:cNvPicPr preferRelativeResize="0"/>
          <p:nvPr/>
        </p:nvPicPr>
        <p:blipFill rotWithShape="1">
          <a:blip r:embed="rId2">
            <a:alphaModFix/>
          </a:blip>
          <a:srcRect b="0" l="0" r="0" t="0"/>
          <a:stretch/>
        </p:blipFill>
        <p:spPr>
          <a:xfrm>
            <a:off x="235177" y="261624"/>
            <a:ext cx="2147194" cy="449675"/>
          </a:xfrm>
          <a:prstGeom prst="rect">
            <a:avLst/>
          </a:prstGeom>
          <a:noFill/>
          <a:ln>
            <a:noFill/>
          </a:ln>
        </p:spPr>
      </p:pic>
      <p:pic>
        <p:nvPicPr>
          <p:cNvPr descr="YOSE2.jpg" id="28" name="Google Shape;28;p27"/>
          <p:cNvPicPr preferRelativeResize="0"/>
          <p:nvPr/>
        </p:nvPicPr>
        <p:blipFill rotWithShape="1">
          <a:blip r:embed="rId3">
            <a:alphaModFix/>
          </a:blip>
          <a:srcRect b="0" l="0" r="0" t="0"/>
          <a:stretch/>
        </p:blipFill>
        <p:spPr>
          <a:xfrm>
            <a:off x="4587118" y="93216"/>
            <a:ext cx="869002" cy="869002"/>
          </a:xfrm>
          <a:prstGeom prst="rect">
            <a:avLst/>
          </a:prstGeom>
          <a:noFill/>
          <a:ln>
            <a:noFill/>
          </a:ln>
        </p:spPr>
      </p:pic>
      <p:pic>
        <p:nvPicPr>
          <p:cNvPr descr="GOGA2.jpg" id="29" name="Google Shape;29;p27"/>
          <p:cNvPicPr preferRelativeResize="0"/>
          <p:nvPr/>
        </p:nvPicPr>
        <p:blipFill rotWithShape="1">
          <a:blip r:embed="rId4">
            <a:alphaModFix/>
          </a:blip>
          <a:srcRect b="0" l="0" r="0" t="0"/>
          <a:stretch/>
        </p:blipFill>
        <p:spPr>
          <a:xfrm>
            <a:off x="5491397" y="93215"/>
            <a:ext cx="870157" cy="870157"/>
          </a:xfrm>
          <a:prstGeom prst="rect">
            <a:avLst/>
          </a:prstGeom>
          <a:noFill/>
          <a:ln>
            <a:noFill/>
          </a:ln>
        </p:spPr>
      </p:pic>
      <p:pic>
        <p:nvPicPr>
          <p:cNvPr descr="OLYM1.jpg" id="30" name="Google Shape;30;p27"/>
          <p:cNvPicPr preferRelativeResize="0"/>
          <p:nvPr/>
        </p:nvPicPr>
        <p:blipFill rotWithShape="1">
          <a:blip r:embed="rId5">
            <a:alphaModFix/>
          </a:blip>
          <a:srcRect b="0" l="0" r="0" t="0"/>
          <a:stretch/>
        </p:blipFill>
        <p:spPr>
          <a:xfrm>
            <a:off x="6396831" y="93215"/>
            <a:ext cx="869003" cy="869003"/>
          </a:xfrm>
          <a:prstGeom prst="rect">
            <a:avLst/>
          </a:prstGeom>
          <a:noFill/>
          <a:ln>
            <a:noFill/>
          </a:ln>
        </p:spPr>
      </p:pic>
      <p:pic>
        <p:nvPicPr>
          <p:cNvPr descr="CHIS2 TPD.jpg" id="31" name="Google Shape;31;p27"/>
          <p:cNvPicPr preferRelativeResize="0"/>
          <p:nvPr/>
        </p:nvPicPr>
        <p:blipFill rotWithShape="1">
          <a:blip r:embed="rId6">
            <a:alphaModFix/>
          </a:blip>
          <a:srcRect b="0" l="0" r="0" t="0"/>
          <a:stretch/>
        </p:blipFill>
        <p:spPr>
          <a:xfrm>
            <a:off x="7301111" y="93216"/>
            <a:ext cx="871312" cy="871312"/>
          </a:xfrm>
          <a:prstGeom prst="rect">
            <a:avLst/>
          </a:prstGeom>
          <a:noFill/>
          <a:ln>
            <a:noFill/>
          </a:ln>
        </p:spPr>
      </p:pic>
      <p:pic>
        <p:nvPicPr>
          <p:cNvPr descr="PRWI1_scenery_20120425_015.jpg" id="32" name="Google Shape;32;p27"/>
          <p:cNvPicPr preferRelativeResize="0"/>
          <p:nvPr/>
        </p:nvPicPr>
        <p:blipFill rotWithShape="1">
          <a:blip r:embed="rId7">
            <a:alphaModFix/>
          </a:blip>
          <a:srcRect b="0" l="0" r="0" t="0"/>
          <a:stretch/>
        </p:blipFill>
        <p:spPr>
          <a:xfrm>
            <a:off x="8207700" y="93216"/>
            <a:ext cx="871312" cy="871312"/>
          </a:xfrm>
          <a:prstGeom prst="rect">
            <a:avLst/>
          </a:prstGeom>
          <a:noFill/>
          <a:ln>
            <a:noFill/>
          </a:ln>
        </p:spPr>
      </p:pic>
      <p:cxnSp>
        <p:nvCxnSpPr>
          <p:cNvPr id="33" name="Google Shape;33;p27"/>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34" name="Google Shape;34;p27"/>
          <p:cNvSpPr txBox="1"/>
          <p:nvPr/>
        </p:nvSpPr>
        <p:spPr>
          <a:xfrm>
            <a:off x="2719338" y="76472"/>
            <a:ext cx="1310625"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239"/>
              </a:buClr>
              <a:buSzPts val="225"/>
              <a:buFont typeface="Garamond"/>
              <a:buNone/>
            </a:pPr>
            <a:r>
              <a:rPr b="0" i="0" lang="en" sz="900" u="none" cap="none" strike="noStrike">
                <a:solidFill>
                  <a:srgbClr val="007239"/>
                </a:solidFill>
                <a:latin typeface="Garamond"/>
                <a:ea typeface="Garamond"/>
                <a:cs typeface="Garamond"/>
                <a:sym typeface="Garamond"/>
              </a:rPr>
              <a:t>Yosemite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7239"/>
              </a:buClr>
              <a:buSzPts val="225"/>
              <a:buFont typeface="Garamond"/>
              <a:buNone/>
            </a:pPr>
            <a:r>
              <a:rPr b="0" i="0" lang="en" sz="900" u="none" cap="none" strike="noStrike">
                <a:solidFill>
                  <a:srgbClr val="007239"/>
                </a:solidFill>
                <a:latin typeface="Garamond"/>
                <a:ea typeface="Garamond"/>
                <a:cs typeface="Garamond"/>
                <a:sym typeface="Garamond"/>
              </a:rPr>
              <a:t>Golden Gate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7239"/>
              </a:buClr>
              <a:buSzPts val="225"/>
              <a:buFont typeface="Garamond"/>
              <a:buNone/>
            </a:pPr>
            <a:r>
              <a:rPr b="0" i="0" lang="en" sz="900" u="none" cap="none" strike="noStrike">
                <a:solidFill>
                  <a:srgbClr val="007239"/>
                </a:solidFill>
                <a:latin typeface="Garamond"/>
                <a:ea typeface="Garamond"/>
                <a:cs typeface="Garamond"/>
                <a:sym typeface="Garamond"/>
              </a:rPr>
              <a:t>Olympic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7239"/>
              </a:buClr>
              <a:buSzPts val="225"/>
              <a:buFont typeface="Garamond"/>
              <a:buNone/>
            </a:pPr>
            <a:r>
              <a:rPr b="0" i="0" lang="en" sz="900" u="none" cap="none" strike="noStrike">
                <a:solidFill>
                  <a:srgbClr val="007239"/>
                </a:solidFill>
                <a:latin typeface="Garamond"/>
                <a:ea typeface="Garamond"/>
                <a:cs typeface="Garamond"/>
                <a:sym typeface="Garamond"/>
              </a:rPr>
              <a:t>Santa Monica Mountains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7239"/>
              </a:buClr>
              <a:buSzPts val="225"/>
              <a:buFont typeface="Garamond"/>
              <a:buNone/>
            </a:pPr>
            <a:r>
              <a:rPr b="0" i="0" lang="en" sz="900" u="none" cap="none" strike="noStrike">
                <a:solidFill>
                  <a:srgbClr val="007239"/>
                </a:solidFill>
                <a:latin typeface="Garamond"/>
                <a:ea typeface="Garamond"/>
                <a:cs typeface="Garamond"/>
                <a:sym typeface="Garamond"/>
              </a:rPr>
              <a:t>Channel Islands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7239"/>
              </a:buClr>
              <a:buSzPts val="225"/>
              <a:buFont typeface="Garamond"/>
              <a:buNone/>
            </a:pPr>
            <a:r>
              <a:rPr b="0" i="0" lang="en" sz="900" u="none" cap="none" strike="noStrike">
                <a:solidFill>
                  <a:srgbClr val="007239"/>
                </a:solidFill>
                <a:latin typeface="Garamond"/>
                <a:ea typeface="Garamond"/>
                <a:cs typeface="Garamond"/>
                <a:sym typeface="Garamond"/>
              </a:rPr>
              <a:t>Prince William Forest</a:t>
            </a:r>
            <a:endParaRPr b="0" i="0" sz="1400" u="none" cap="none" strike="noStrike">
              <a:solidFill>
                <a:srgbClr val="000000"/>
              </a:solidFill>
              <a:latin typeface="Arial"/>
              <a:ea typeface="Arial"/>
              <a:cs typeface="Arial"/>
              <a:sym typeface="Arial"/>
            </a:endParaRPr>
          </a:p>
        </p:txBody>
      </p:sp>
      <p:sp>
        <p:nvSpPr>
          <p:cNvPr id="35" name="Google Shape;35;p27"/>
          <p:cNvSpPr txBox="1"/>
          <p:nvPr>
            <p:ph idx="1" type="body"/>
          </p:nvPr>
        </p:nvSpPr>
        <p:spPr>
          <a:xfrm>
            <a:off x="264809" y="1231356"/>
            <a:ext cx="8625191" cy="382672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Title Slide">
  <p:cSld name="SAMO Title Slide">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28"/>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38" name="Google Shape;38;p28"/>
          <p:cNvPicPr preferRelativeResize="0"/>
          <p:nvPr/>
        </p:nvPicPr>
        <p:blipFill rotWithShape="1">
          <a:blip r:embed="rId3">
            <a:alphaModFix/>
          </a:blip>
          <a:srcRect b="0" l="0" r="0" t="0"/>
          <a:stretch/>
        </p:blipFill>
        <p:spPr>
          <a:xfrm>
            <a:off x="235177" y="261624"/>
            <a:ext cx="2147194" cy="449675"/>
          </a:xfrm>
          <a:prstGeom prst="rect">
            <a:avLst/>
          </a:prstGeom>
          <a:noFill/>
          <a:ln>
            <a:noFill/>
          </a:ln>
        </p:spPr>
      </p:pic>
      <p:sp>
        <p:nvSpPr>
          <p:cNvPr id="39" name="Google Shape;39;p28"/>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2 Title Slide">
  <p:cSld name="SAMO2 Title Slide">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29"/>
          <p:cNvSpPr/>
          <p:nvPr/>
        </p:nvSpPr>
        <p:spPr>
          <a:xfrm>
            <a:off x="0" y="4167037"/>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42" name="Google Shape;42;p29"/>
          <p:cNvPicPr preferRelativeResize="0"/>
          <p:nvPr/>
        </p:nvPicPr>
        <p:blipFill rotWithShape="1">
          <a:blip r:embed="rId3">
            <a:alphaModFix/>
          </a:blip>
          <a:srcRect b="0" l="0" r="0" t="0"/>
          <a:stretch/>
        </p:blipFill>
        <p:spPr>
          <a:xfrm>
            <a:off x="235177" y="4428661"/>
            <a:ext cx="2147194" cy="449675"/>
          </a:xfrm>
          <a:prstGeom prst="rect">
            <a:avLst/>
          </a:prstGeom>
          <a:noFill/>
          <a:ln>
            <a:noFill/>
          </a:ln>
        </p:spPr>
      </p:pic>
      <p:sp>
        <p:nvSpPr>
          <p:cNvPr id="43" name="Google Shape;43;p29"/>
          <p:cNvSpPr txBox="1"/>
          <p:nvPr>
            <p:ph idx="1" type="body"/>
          </p:nvPr>
        </p:nvSpPr>
        <p:spPr>
          <a:xfrm>
            <a:off x="3092949" y="4428975"/>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WI Title Slide">
  <p:cSld name="PRWI Title Slide">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30"/>
          <p:cNvSpPr/>
          <p:nvPr/>
        </p:nvSpPr>
        <p:spPr>
          <a:xfrm>
            <a:off x="0" y="4167037"/>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46" name="Google Shape;46;p30"/>
          <p:cNvPicPr preferRelativeResize="0"/>
          <p:nvPr/>
        </p:nvPicPr>
        <p:blipFill rotWithShape="1">
          <a:blip r:embed="rId3">
            <a:alphaModFix/>
          </a:blip>
          <a:srcRect b="0" l="0" r="0" t="0"/>
          <a:stretch/>
        </p:blipFill>
        <p:spPr>
          <a:xfrm>
            <a:off x="235177" y="4428661"/>
            <a:ext cx="2147194" cy="449675"/>
          </a:xfrm>
          <a:prstGeom prst="rect">
            <a:avLst/>
          </a:prstGeom>
          <a:noFill/>
          <a:ln>
            <a:noFill/>
          </a:ln>
        </p:spPr>
      </p:pic>
      <p:sp>
        <p:nvSpPr>
          <p:cNvPr id="47" name="Google Shape;47;p30"/>
          <p:cNvSpPr txBox="1"/>
          <p:nvPr>
            <p:ph idx="1" type="body"/>
          </p:nvPr>
        </p:nvSpPr>
        <p:spPr>
          <a:xfrm>
            <a:off x="3092949" y="4428975"/>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OSE Title Slide">
  <p:cSld name="YOSE Title Slide">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31"/>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0" name="Google Shape;50;p31"/>
          <p:cNvPicPr preferRelativeResize="0"/>
          <p:nvPr/>
        </p:nvPicPr>
        <p:blipFill rotWithShape="1">
          <a:blip r:embed="rId3">
            <a:alphaModFix/>
          </a:blip>
          <a:srcRect b="0" l="0" r="0" t="0"/>
          <a:stretch/>
        </p:blipFill>
        <p:spPr>
          <a:xfrm>
            <a:off x="235177" y="261624"/>
            <a:ext cx="2147194" cy="449675"/>
          </a:xfrm>
          <a:prstGeom prst="rect">
            <a:avLst/>
          </a:prstGeom>
          <a:noFill/>
          <a:ln>
            <a:noFill/>
          </a:ln>
        </p:spPr>
      </p:pic>
      <p:sp>
        <p:nvSpPr>
          <p:cNvPr id="51" name="Google Shape;51;p31"/>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FRC Title Slide">
  <p:cSld name="SFRC Title Slide">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32"/>
          <p:cNvSpPr/>
          <p:nvPr/>
        </p:nvSpPr>
        <p:spPr>
          <a:xfrm>
            <a:off x="0" y="0"/>
            <a:ext cx="9144000" cy="976463"/>
          </a:xfrm>
          <a:prstGeom prst="rect">
            <a:avLst/>
          </a:prstGeom>
          <a:solidFill>
            <a:schemeClr val="lt1"/>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4" name="Google Shape;54;p32"/>
          <p:cNvPicPr preferRelativeResize="0"/>
          <p:nvPr/>
        </p:nvPicPr>
        <p:blipFill rotWithShape="1">
          <a:blip r:embed="rId3">
            <a:alphaModFix/>
          </a:blip>
          <a:srcRect b="0" l="0" r="0" t="0"/>
          <a:stretch/>
        </p:blipFill>
        <p:spPr>
          <a:xfrm>
            <a:off x="235177" y="261624"/>
            <a:ext cx="2147194" cy="449675"/>
          </a:xfrm>
          <a:prstGeom prst="rect">
            <a:avLst/>
          </a:prstGeom>
          <a:noFill/>
          <a:ln>
            <a:noFill/>
          </a:ln>
        </p:spPr>
      </p:pic>
      <p:sp>
        <p:nvSpPr>
          <p:cNvPr id="55" name="Google Shape;55;p32"/>
          <p:cNvSpPr txBox="1"/>
          <p:nvPr>
            <p:ph idx="1" type="body"/>
          </p:nvPr>
        </p:nvSpPr>
        <p:spPr>
          <a:xfrm>
            <a:off x="3092949" y="261938"/>
            <a:ext cx="5797051" cy="509587"/>
          </a:xfrm>
          <a:prstGeom prst="rect">
            <a:avLst/>
          </a:prstGeom>
          <a:noFill/>
          <a:ln>
            <a:noFill/>
          </a:ln>
        </p:spPr>
        <p:txBody>
          <a:bodyPr anchorCtr="0" anchor="t" bIns="91425" lIns="91425" spcFirstLastPara="1" rIns="91425" wrap="square" tIns="91425">
            <a:noAutofit/>
          </a:bodyPr>
          <a:lstStyle>
            <a:lvl1pPr indent="-228600" lvl="0" marL="457200" marR="0" algn="r">
              <a:lnSpc>
                <a:spcPct val="100000"/>
              </a:lnSpc>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57200" y="205979"/>
            <a:ext cx="8229600" cy="8572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3"/>
          <p:cNvSpPr txBox="1"/>
          <p:nvPr>
            <p:ph idx="1" type="body"/>
          </p:nvPr>
        </p:nvSpPr>
        <p:spPr>
          <a:xfrm>
            <a:off x="457200" y="1200151"/>
            <a:ext cx="8229600" cy="3394472"/>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3"/>
          <p:cNvSpPr txBox="1"/>
          <p:nvPr>
            <p:ph idx="10" type="dt"/>
          </p:nvPr>
        </p:nvSpPr>
        <p:spPr>
          <a:xfrm>
            <a:off x="457200" y="4767263"/>
            <a:ext cx="2133600" cy="273844"/>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 name="Google Shape;9;p23"/>
          <p:cNvSpPr txBox="1"/>
          <p:nvPr>
            <p:ph idx="11" type="ftr"/>
          </p:nvPr>
        </p:nvSpPr>
        <p:spPr>
          <a:xfrm>
            <a:off x="3124200" y="4767263"/>
            <a:ext cx="2895600" cy="273844"/>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 name="Google Shape;10;p2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docs.google.com/document/d/1set6uHXpAoWLOKln9-axVF3L_i-mQwaSZiaMVVjKpCs/edit#heading=h.gjdgxs" TargetMode="External"/><Relationship Id="rId4" Type="http://schemas.openxmlformats.org/officeDocument/2006/relationships/hyperlink" Target="https://docs.google.com/document/d/1set6uHXpAoWLOKln9-axVF3L_i-mQwaSZiaMVVjKpCs/edit#heading=h.gjdgxs" TargetMode="External"/><Relationship Id="rId5" Type="http://schemas.openxmlformats.org/officeDocument/2006/relationships/hyperlink" Target="https://docs.google.com/document/d/1set6uHXpAoWLOKln9-axVF3L_i-mQwaSZiaMVVjKpCs/edit#heading=h.gjdgx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hyperlink" Target="https://naturebridge.org/sites/default/files/2018-12/GOGAPackingList.pdf" TargetMode="External"/><Relationship Id="rId5" Type="http://schemas.openxmlformats.org/officeDocument/2006/relationships/hyperlink" Target="https://naturebridge.org/sites/default/files/2018-12/GOGAPackingListSpanish.pdf" TargetMode="External"/><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naturebridge.org/sites/default/files/2018-12/GOGAStudentExpectations.pdf" TargetMode="External"/><Relationship Id="rId4" Type="http://schemas.openxmlformats.org/officeDocument/2006/relationships/hyperlink" Target="https://naturebridge.org/sites/default/files/2018-12/GOGAPackingListSpanish.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naturebridge.org/programs/golden-gate-school-environmental-science#students-families-and-chaperon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hyperlink" Target="https://naturebridge.org/" TargetMode="External"/><Relationship Id="rId5" Type="http://schemas.openxmlformats.org/officeDocument/2006/relationships/hyperlink" Target="https://naturebridge.org/sites/default/files/2018-12/DirectionsNatureBridgeGoldenGate.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1"/>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Golden Gate </a:t>
            </a:r>
            <a:r>
              <a:rPr i="0" lang="en" sz="2400" u="none" cap="none" strike="noStrike">
                <a:solidFill>
                  <a:srgbClr val="6DA838"/>
                </a:solidFill>
                <a:latin typeface="Work Sans"/>
                <a:ea typeface="Work Sans"/>
                <a:cs typeface="Work Sans"/>
                <a:sym typeface="Work Sans"/>
              </a:rPr>
              <a:t>Welcome</a:t>
            </a:r>
            <a:r>
              <a:rPr lang="en">
                <a:latin typeface="Work Sans"/>
                <a:ea typeface="Work Sans"/>
                <a:cs typeface="Work Sans"/>
                <a:sym typeface="Work Sans"/>
              </a:rPr>
              <a:t>s Your School!</a:t>
            </a:r>
            <a:endParaRPr>
              <a:latin typeface="Work Sans"/>
              <a:ea typeface="Work Sans"/>
              <a:cs typeface="Work Sans"/>
              <a:sym typeface="Work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9"/>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Stewardship</a:t>
            </a:r>
            <a:endParaRPr>
              <a:latin typeface="Work Sans"/>
              <a:ea typeface="Work Sans"/>
              <a:cs typeface="Work Sans"/>
              <a:sym typeface="Work Sans"/>
            </a:endParaRPr>
          </a:p>
        </p:txBody>
      </p:sp>
      <p:pic>
        <p:nvPicPr>
          <p:cNvPr descr="S:\#8 Graphics and Photos\FSCI photos\Gala photos\FIELD_GOGA_Loyalton Elem_20111011_078.JPG" id="225" name="Google Shape;225;p9"/>
          <p:cNvPicPr preferRelativeResize="0"/>
          <p:nvPr/>
        </p:nvPicPr>
        <p:blipFill rotWithShape="1">
          <a:blip r:embed="rId3">
            <a:alphaModFix/>
          </a:blip>
          <a:srcRect b="0" l="0" r="0" t="0"/>
          <a:stretch/>
        </p:blipFill>
        <p:spPr>
          <a:xfrm>
            <a:off x="54500" y="1085400"/>
            <a:ext cx="5904150" cy="3915144"/>
          </a:xfrm>
          <a:prstGeom prst="rect">
            <a:avLst/>
          </a:prstGeom>
          <a:noFill/>
          <a:ln>
            <a:noFill/>
          </a:ln>
        </p:spPr>
      </p:pic>
      <p:sp>
        <p:nvSpPr>
          <p:cNvPr id="226" name="Google Shape;226;p9"/>
          <p:cNvSpPr txBox="1"/>
          <p:nvPr/>
        </p:nvSpPr>
        <p:spPr>
          <a:xfrm>
            <a:off x="5958651" y="1326825"/>
            <a:ext cx="3036600" cy="2554500"/>
          </a:xfrm>
          <a:prstGeom prst="rect">
            <a:avLst/>
          </a:prstGeom>
          <a:noFill/>
          <a:ln>
            <a:noFill/>
          </a:ln>
        </p:spPr>
        <p:txBody>
          <a:bodyPr anchorCtr="0" anchor="t" bIns="45700" lIns="91425" spcFirstLastPara="1" rIns="91425" wrap="square" tIns="45700">
            <a:noAutofit/>
          </a:bodyPr>
          <a:lstStyle/>
          <a:p>
            <a:pPr indent="-158750" lvl="0" marL="285750" marR="0" rtl="0" algn="l">
              <a:lnSpc>
                <a:spcPct val="100000"/>
              </a:lnSpc>
              <a:spcBef>
                <a:spcPts val="0"/>
              </a:spcBef>
              <a:spcAft>
                <a:spcPts val="0"/>
              </a:spcAft>
              <a:buClr>
                <a:schemeClr val="dk1"/>
              </a:buClr>
              <a:buSzPts val="2000"/>
              <a:buFont typeface="Arial"/>
              <a:buNone/>
            </a:pPr>
            <a:r>
              <a:t/>
            </a:r>
            <a:endParaRPr b="1" i="0" sz="20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Help at the native plant nursery</a:t>
            </a:r>
            <a:endParaRPr b="1" i="0" sz="2000" u="none" cap="none" strike="noStrike">
              <a:solidFill>
                <a:srgbClr val="4D5659"/>
              </a:solidFill>
              <a:latin typeface="Work Sans"/>
              <a:ea typeface="Work Sans"/>
              <a:cs typeface="Work Sans"/>
              <a:sym typeface="Work Sans"/>
            </a:endParaRPr>
          </a:p>
          <a:p>
            <a:pPr indent="-158750" lvl="0" marL="285750" marR="0" rtl="0" algn="l">
              <a:lnSpc>
                <a:spcPct val="100000"/>
              </a:lnSpc>
              <a:spcBef>
                <a:spcPts val="0"/>
              </a:spcBef>
              <a:spcAft>
                <a:spcPts val="0"/>
              </a:spcAft>
              <a:buClr>
                <a:schemeClr val="dk1"/>
              </a:buClr>
              <a:buSzPts val="20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Beach clean-up</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Restore Habitats</a:t>
            </a:r>
            <a:endParaRPr b="1" i="0" sz="2000" u="none" cap="none" strike="noStrike">
              <a:solidFill>
                <a:srgbClr val="4D5659"/>
              </a:solidFill>
              <a:latin typeface="Work Sans"/>
              <a:ea typeface="Work Sans"/>
              <a:cs typeface="Work Sans"/>
              <a:sym typeface="Work Sans"/>
            </a:endParaRPr>
          </a:p>
          <a:p>
            <a:pPr indent="-158750" lvl="0" marL="285750" marR="0" rtl="0" algn="l">
              <a:lnSpc>
                <a:spcPct val="100000"/>
              </a:lnSpc>
              <a:spcBef>
                <a:spcPts val="0"/>
              </a:spcBef>
              <a:spcAft>
                <a:spcPts val="0"/>
              </a:spcAft>
              <a:buClr>
                <a:schemeClr val="dk1"/>
              </a:buClr>
              <a:buSzPts val="2000"/>
              <a:buFont typeface="Arial"/>
              <a:buNone/>
            </a:pPr>
            <a:r>
              <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0"/>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Personal Growth and Teambuilding</a:t>
            </a:r>
            <a:endParaRPr i="0" sz="2400" u="none" cap="none" strike="noStrike">
              <a:solidFill>
                <a:srgbClr val="6DA838"/>
              </a:solidFill>
              <a:latin typeface="Work Sans"/>
              <a:ea typeface="Work Sans"/>
              <a:cs typeface="Work Sans"/>
              <a:sym typeface="Work Sans"/>
            </a:endParaRPr>
          </a:p>
        </p:txBody>
      </p:sp>
      <p:pic>
        <p:nvPicPr>
          <p:cNvPr descr="teambuilding.jpg" id="233" name="Google Shape;233;p10"/>
          <p:cNvPicPr preferRelativeResize="0"/>
          <p:nvPr/>
        </p:nvPicPr>
        <p:blipFill rotWithShape="1">
          <a:blip r:embed="rId3">
            <a:alphaModFix/>
          </a:blip>
          <a:srcRect b="0" l="0" r="0" t="0"/>
          <a:stretch/>
        </p:blipFill>
        <p:spPr>
          <a:xfrm>
            <a:off x="4541342" y="1587313"/>
            <a:ext cx="4602658" cy="3067919"/>
          </a:xfrm>
          <a:prstGeom prst="rect">
            <a:avLst/>
          </a:prstGeom>
          <a:noFill/>
          <a:ln>
            <a:noFill/>
          </a:ln>
        </p:spPr>
      </p:pic>
      <p:pic>
        <p:nvPicPr>
          <p:cNvPr descr="dolphins.jpg" id="234" name="Google Shape;234;p10"/>
          <p:cNvPicPr preferRelativeResize="0"/>
          <p:nvPr/>
        </p:nvPicPr>
        <p:blipFill rotWithShape="1">
          <a:blip r:embed="rId4">
            <a:alphaModFix/>
          </a:blip>
          <a:srcRect b="0" l="0" r="0" t="0"/>
          <a:stretch/>
        </p:blipFill>
        <p:spPr>
          <a:xfrm>
            <a:off x="0" y="1587313"/>
            <a:ext cx="4560991" cy="30679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1"/>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Environmental Science Educators</a:t>
            </a:r>
            <a:endParaRPr>
              <a:latin typeface="Work Sans"/>
              <a:ea typeface="Work Sans"/>
              <a:cs typeface="Work Sans"/>
              <a:sym typeface="Work Sans"/>
            </a:endParaRPr>
          </a:p>
        </p:txBody>
      </p:sp>
      <p:sp>
        <p:nvSpPr>
          <p:cNvPr id="241" name="Google Shape;241;p11"/>
          <p:cNvSpPr txBox="1"/>
          <p:nvPr>
            <p:ph idx="2" type="body"/>
          </p:nvPr>
        </p:nvSpPr>
        <p:spPr>
          <a:xfrm>
            <a:off x="5579775" y="1248050"/>
            <a:ext cx="3315600" cy="38268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College grad</a:t>
            </a:r>
            <a:r>
              <a:rPr b="1" lang="en" sz="2000">
                <a:latin typeface="Work Sans"/>
                <a:ea typeface="Work Sans"/>
                <a:cs typeface="Work Sans"/>
                <a:sym typeface="Work Sans"/>
              </a:rPr>
              <a:t>s</a:t>
            </a:r>
            <a:r>
              <a:rPr b="1" lang="en" sz="2000">
                <a:solidFill>
                  <a:srgbClr val="4D5659"/>
                </a:solidFill>
                <a:latin typeface="Work Sans"/>
                <a:ea typeface="Work Sans"/>
                <a:cs typeface="Work Sans"/>
                <a:sym typeface="Work Sans"/>
              </a:rPr>
              <a:t> </a:t>
            </a:r>
            <a:r>
              <a:rPr b="1" i="0" lang="en" sz="2000" u="none" cap="none" strike="noStrike">
                <a:solidFill>
                  <a:srgbClr val="4D5659"/>
                </a:solidFill>
                <a:latin typeface="Work Sans"/>
                <a:ea typeface="Work Sans"/>
                <a:cs typeface="Work Sans"/>
                <a:sym typeface="Work Sans"/>
              </a:rPr>
              <a:t>or experienced </a:t>
            </a:r>
            <a:r>
              <a:rPr b="1" lang="en" sz="2000">
                <a:latin typeface="Work Sans"/>
                <a:ea typeface="Work Sans"/>
                <a:cs typeface="Work Sans"/>
                <a:sym typeface="Work Sans"/>
              </a:rPr>
              <a:t>employees</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Outdoor instructors or group leaders</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Passionate teachers with diverse experiences</a:t>
            </a:r>
            <a:endParaRPr b="1" sz="2000">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lang="en" sz="2000">
                <a:latin typeface="Work Sans"/>
                <a:ea typeface="Work Sans"/>
                <a:cs typeface="Work Sans"/>
                <a:sym typeface="Work Sans"/>
              </a:rPr>
              <a:t>Certificated Wilderness First Responders</a:t>
            </a:r>
            <a:endParaRPr/>
          </a:p>
        </p:txBody>
      </p:sp>
      <p:pic>
        <p:nvPicPr>
          <p:cNvPr descr="brian.jpg" id="242" name="Google Shape;242;p11"/>
          <p:cNvPicPr preferRelativeResize="0"/>
          <p:nvPr/>
        </p:nvPicPr>
        <p:blipFill rotWithShape="1">
          <a:blip r:embed="rId3">
            <a:alphaModFix/>
          </a:blip>
          <a:srcRect b="0" l="12987" r="0" t="0"/>
          <a:stretch/>
        </p:blipFill>
        <p:spPr>
          <a:xfrm>
            <a:off x="250150" y="1067725"/>
            <a:ext cx="5230925" cy="4007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2"/>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Safety at NatureBridge</a:t>
            </a:r>
            <a:endParaRPr>
              <a:latin typeface="Work Sans"/>
              <a:ea typeface="Work Sans"/>
              <a:cs typeface="Work Sans"/>
              <a:sym typeface="Work Sans"/>
            </a:endParaRPr>
          </a:p>
        </p:txBody>
      </p:sp>
      <p:sp>
        <p:nvSpPr>
          <p:cNvPr id="248" name="Google Shape;248;p12"/>
          <p:cNvSpPr txBox="1"/>
          <p:nvPr>
            <p:ph idx="2" type="body"/>
          </p:nvPr>
        </p:nvSpPr>
        <p:spPr>
          <a:xfrm>
            <a:off x="264809" y="1142226"/>
            <a:ext cx="8625191" cy="40012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00"/>
              <a:buFont typeface="Arial"/>
              <a:buNone/>
            </a:pPr>
            <a:r>
              <a:rPr b="1" i="0" lang="en" sz="2000" u="none" cap="none" strike="noStrike">
                <a:solidFill>
                  <a:srgbClr val="4D5659"/>
                </a:solidFill>
                <a:latin typeface="Work Sans"/>
                <a:ea typeface="Work Sans"/>
                <a:cs typeface="Work Sans"/>
                <a:sym typeface="Work Sans"/>
              </a:rPr>
              <a:t>All educators:</a:t>
            </a:r>
            <a:endParaRPr b="1">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Have First Aid and Wilderness First Responder certification</a:t>
            </a:r>
            <a:endParaRPr b="1">
              <a:solidFill>
                <a:srgbClr val="4D5659"/>
              </a:solidFill>
              <a:latin typeface="Work Sans"/>
              <a:ea typeface="Work Sans"/>
              <a:cs typeface="Work Sans"/>
              <a:sym typeface="Work Sans"/>
            </a:endParaRPr>
          </a:p>
          <a:p>
            <a:pPr indent="-285750" lvl="0" marL="285750" rtl="0" algn="l">
              <a:lnSpc>
                <a:spcPct val="100000"/>
              </a:lnSpc>
              <a:spcBef>
                <a:spcPts val="40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Carry a radio to connect with our team on campus</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Arial"/>
              <a:buNone/>
            </a:pPr>
            <a:r>
              <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400"/>
              </a:spcBef>
              <a:spcAft>
                <a:spcPts val="0"/>
              </a:spcAft>
              <a:buClr>
                <a:srgbClr val="000000"/>
              </a:buClr>
              <a:buSzPts val="500"/>
              <a:buFont typeface="Arial"/>
              <a:buNone/>
            </a:pPr>
            <a:r>
              <a:rPr b="1" i="0" lang="en" sz="2000" u="none" cap="none" strike="noStrike">
                <a:solidFill>
                  <a:srgbClr val="4D5659"/>
                </a:solidFill>
                <a:latin typeface="Work Sans"/>
                <a:ea typeface="Work Sans"/>
                <a:cs typeface="Work Sans"/>
                <a:sym typeface="Work Sans"/>
              </a:rPr>
              <a:t>Our campus is: </a:t>
            </a:r>
            <a:endParaRPr b="1">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Less than 10 minutes from the Sausalito Fire Station</a:t>
            </a:r>
            <a:endParaRPr b="1">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Less than 30 minutes from several major hospitals</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400"/>
              </a:spcBef>
              <a:spcAft>
                <a:spcPts val="0"/>
              </a:spcAft>
              <a:buClr>
                <a:srgbClr val="000000"/>
              </a:buClr>
              <a:buSzPts val="400"/>
              <a:buFont typeface="Arial"/>
              <a:buNone/>
            </a:pPr>
            <a:r>
              <a:rPr b="1" i="0" lang="en" sz="2000" u="none" cap="none" strike="noStrike">
                <a:solidFill>
                  <a:srgbClr val="4D5659"/>
                </a:solidFill>
                <a:latin typeface="Work Sans"/>
                <a:ea typeface="Work Sans"/>
                <a:cs typeface="Work Sans"/>
                <a:sym typeface="Work Sans"/>
              </a:rPr>
              <a:t>Emergency contact during business hours: (415) 332-5771</a:t>
            </a:r>
            <a:endParaRPr b="1" sz="2000">
              <a:latin typeface="Work Sans"/>
              <a:ea typeface="Work Sans"/>
              <a:cs typeface="Work Sans"/>
              <a:sym typeface="Work Sans"/>
            </a:endParaRPr>
          </a:p>
          <a:p>
            <a:pPr indent="0" lvl="0" marL="0" marR="0" rtl="0" algn="l">
              <a:lnSpc>
                <a:spcPct val="100000"/>
              </a:lnSpc>
              <a:spcBef>
                <a:spcPts val="400"/>
              </a:spcBef>
              <a:spcAft>
                <a:spcPts val="0"/>
              </a:spcAft>
              <a:buClr>
                <a:srgbClr val="000000"/>
              </a:buClr>
              <a:buSzPts val="400"/>
              <a:buFont typeface="Arial"/>
              <a:buNone/>
            </a:pPr>
            <a:r>
              <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400"/>
              </a:spcBef>
              <a:spcAft>
                <a:spcPts val="0"/>
              </a:spcAft>
              <a:buClr>
                <a:srgbClr val="000000"/>
              </a:buClr>
              <a:buSzPts val="400"/>
              <a:buFont typeface="Arial"/>
              <a:buNone/>
            </a:pPr>
            <a:r>
              <a:rPr b="1" lang="en" sz="2000">
                <a:latin typeface="Work Sans"/>
                <a:ea typeface="Work Sans"/>
                <a:cs typeface="Work Sans"/>
                <a:sym typeface="Work Sans"/>
              </a:rPr>
              <a:t>Emergency contact a</a:t>
            </a:r>
            <a:r>
              <a:rPr b="1" i="0" lang="en" sz="2000" u="none" cap="none" strike="noStrike">
                <a:solidFill>
                  <a:srgbClr val="4D5659"/>
                </a:solidFill>
                <a:latin typeface="Work Sans"/>
                <a:ea typeface="Work Sans"/>
                <a:cs typeface="Work Sans"/>
                <a:sym typeface="Work Sans"/>
              </a:rPr>
              <a:t>fter business hours: Your group coordinator</a:t>
            </a:r>
            <a:endParaRPr b="1" sz="2000">
              <a:solidFill>
                <a:srgbClr val="4D5659"/>
              </a:solidFill>
              <a:latin typeface="Work Sans"/>
              <a:ea typeface="Work Sans"/>
              <a:cs typeface="Work Sans"/>
              <a:sym typeface="Work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3"/>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COVID-19 Policies &amp; Protocols</a:t>
            </a:r>
            <a:endParaRPr>
              <a:latin typeface="Work Sans"/>
              <a:ea typeface="Work Sans"/>
              <a:cs typeface="Work Sans"/>
              <a:sym typeface="Work Sans"/>
            </a:endParaRPr>
          </a:p>
        </p:txBody>
      </p:sp>
      <p:sp>
        <p:nvSpPr>
          <p:cNvPr id="254" name="Google Shape;254;p13"/>
          <p:cNvSpPr txBox="1"/>
          <p:nvPr>
            <p:ph idx="2" type="body"/>
          </p:nvPr>
        </p:nvSpPr>
        <p:spPr>
          <a:xfrm>
            <a:off x="264809" y="1142226"/>
            <a:ext cx="8625191" cy="4001274"/>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20"/>
              </a:spcBef>
              <a:spcAft>
                <a:spcPts val="0"/>
              </a:spcAft>
              <a:buClr>
                <a:srgbClr val="4D5659"/>
              </a:buClr>
              <a:buSzPts val="1600"/>
              <a:buFont typeface="Arial"/>
              <a:buNone/>
            </a:pPr>
            <a:r>
              <a:t/>
            </a:r>
            <a:endParaRPr b="1" u="sng">
              <a:solidFill>
                <a:schemeClr val="hlink"/>
              </a:solidFill>
              <a:hlinkClick r:id="rId3"/>
            </a:endParaRPr>
          </a:p>
          <a:p>
            <a:pPr indent="-228600" lvl="0" marL="457200" marR="0" rtl="0" algn="l">
              <a:lnSpc>
                <a:spcPct val="100000"/>
              </a:lnSpc>
              <a:spcBef>
                <a:spcPts val="320"/>
              </a:spcBef>
              <a:spcAft>
                <a:spcPts val="0"/>
              </a:spcAft>
              <a:buClr>
                <a:srgbClr val="4D5659"/>
              </a:buClr>
              <a:buSzPts val="1600"/>
              <a:buFont typeface="Arial"/>
              <a:buNone/>
            </a:pPr>
            <a:r>
              <a:t/>
            </a:r>
            <a:endParaRPr b="1" sz="2000" u="sng">
              <a:solidFill>
                <a:schemeClr val="hlink"/>
              </a:solidFill>
              <a:latin typeface="Arial"/>
              <a:ea typeface="Arial"/>
              <a:cs typeface="Arial"/>
              <a:sym typeface="Arial"/>
              <a:hlinkClick r:id="rId4"/>
            </a:endParaRPr>
          </a:p>
          <a:p>
            <a:pPr indent="-228600" lvl="0" marL="457200" marR="0" rtl="0" algn="l">
              <a:lnSpc>
                <a:spcPct val="100000"/>
              </a:lnSpc>
              <a:spcBef>
                <a:spcPts val="320"/>
              </a:spcBef>
              <a:spcAft>
                <a:spcPts val="0"/>
              </a:spcAft>
              <a:buClr>
                <a:srgbClr val="4D5659"/>
              </a:buClr>
              <a:buSzPts val="1600"/>
              <a:buFont typeface="Arial"/>
              <a:buNone/>
            </a:pPr>
            <a:r>
              <a:rPr b="1" lang="en" sz="2000" u="sng">
                <a:solidFill>
                  <a:schemeClr val="hlink"/>
                </a:solidFill>
                <a:latin typeface="Arial"/>
                <a:ea typeface="Arial"/>
                <a:cs typeface="Arial"/>
                <a:sym typeface="Arial"/>
                <a:hlinkClick r:id="rId5"/>
              </a:rPr>
              <a:t>NatureBridge Health &amp; Safety Plan (HSP)</a:t>
            </a:r>
            <a:endParaRPr sz="2000">
              <a:latin typeface="Arial"/>
              <a:ea typeface="Arial"/>
              <a:cs typeface="Arial"/>
              <a:sym typeface="Arial"/>
            </a:endParaRPr>
          </a:p>
          <a:p>
            <a:pPr indent="-228600" lvl="0" marL="457200" marR="0" rtl="0" algn="l">
              <a:lnSpc>
                <a:spcPct val="100000"/>
              </a:lnSpc>
              <a:spcBef>
                <a:spcPts val="320"/>
              </a:spcBef>
              <a:spcAft>
                <a:spcPts val="0"/>
              </a:spcAft>
              <a:buClr>
                <a:srgbClr val="4D5659"/>
              </a:buClr>
              <a:buSzPts val="1600"/>
              <a:buFont typeface="Arial"/>
              <a:buNone/>
            </a:pPr>
            <a:r>
              <a:t/>
            </a:r>
            <a:endParaRPr b="1" sz="2000">
              <a:latin typeface="Arial"/>
              <a:ea typeface="Arial"/>
              <a:cs typeface="Arial"/>
              <a:sym typeface="Arial"/>
            </a:endParaRPr>
          </a:p>
          <a:p>
            <a:pPr indent="-228600" lvl="0" marL="457200" marR="0" rtl="0" algn="l">
              <a:lnSpc>
                <a:spcPct val="100000"/>
              </a:lnSpc>
              <a:spcBef>
                <a:spcPts val="320"/>
              </a:spcBef>
              <a:spcAft>
                <a:spcPts val="0"/>
              </a:spcAft>
              <a:buClr>
                <a:srgbClr val="4D5659"/>
              </a:buClr>
              <a:buSzPts val="1600"/>
              <a:buFont typeface="Arial"/>
              <a:buNone/>
            </a:pPr>
            <a:r>
              <a:rPr b="1" lang="en" sz="2000"/>
              <a:t>Updated as needed to outline </a:t>
            </a:r>
            <a:r>
              <a:rPr b="1" lang="en" sz="2000">
                <a:latin typeface="Arial"/>
                <a:ea typeface="Arial"/>
                <a:cs typeface="Arial"/>
                <a:sym typeface="Arial"/>
              </a:rPr>
              <a:t>policies and protocols to</a:t>
            </a:r>
            <a:endParaRPr/>
          </a:p>
          <a:p>
            <a:pPr indent="-285750" lvl="0" marL="514350" rtl="0" algn="l">
              <a:lnSpc>
                <a:spcPct val="100000"/>
              </a:lnSpc>
              <a:spcBef>
                <a:spcPts val="320"/>
              </a:spcBef>
              <a:spcAft>
                <a:spcPts val="0"/>
              </a:spcAft>
              <a:buSzPts val="1600"/>
              <a:buFont typeface="Arial"/>
              <a:buChar char="•"/>
            </a:pPr>
            <a:r>
              <a:rPr b="1" lang="en" sz="2000">
                <a:latin typeface="Arial"/>
                <a:ea typeface="Arial"/>
                <a:cs typeface="Arial"/>
                <a:sym typeface="Arial"/>
              </a:rPr>
              <a:t>minimize the risk of communicable diseases </a:t>
            </a:r>
            <a:endParaRPr/>
          </a:p>
          <a:p>
            <a:pPr indent="-285750" lvl="0" marL="514350" rtl="0" algn="l">
              <a:lnSpc>
                <a:spcPct val="100000"/>
              </a:lnSpc>
              <a:spcBef>
                <a:spcPts val="320"/>
              </a:spcBef>
              <a:spcAft>
                <a:spcPts val="0"/>
              </a:spcAft>
              <a:buSzPts val="1600"/>
              <a:buFont typeface="Arial"/>
              <a:buChar char="•"/>
            </a:pPr>
            <a:r>
              <a:rPr b="1" lang="en" sz="2000">
                <a:latin typeface="Arial"/>
                <a:ea typeface="Arial"/>
                <a:cs typeface="Arial"/>
                <a:sym typeface="Arial"/>
              </a:rPr>
              <a:t>guide management if illness does occur</a:t>
            </a:r>
            <a:endParaRPr/>
          </a:p>
          <a:p>
            <a:pPr indent="-285750" lvl="0" marL="514350" rtl="0" algn="l">
              <a:lnSpc>
                <a:spcPct val="100000"/>
              </a:lnSpc>
              <a:spcBef>
                <a:spcPts val="320"/>
              </a:spcBef>
              <a:spcAft>
                <a:spcPts val="0"/>
              </a:spcAft>
              <a:buSzPts val="1600"/>
              <a:buFont typeface="Arial"/>
              <a:buChar char="•"/>
            </a:pPr>
            <a:r>
              <a:rPr b="1" lang="en" sz="2000">
                <a:latin typeface="Arial"/>
                <a:ea typeface="Arial"/>
                <a:cs typeface="Arial"/>
                <a:sym typeface="Arial"/>
              </a:rPr>
              <a:t>guide schools to screen and prepare participants prior to arrival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4"/>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Chaperones</a:t>
            </a:r>
            <a:endParaRPr>
              <a:latin typeface="Work Sans"/>
              <a:ea typeface="Work Sans"/>
              <a:cs typeface="Work Sans"/>
              <a:sym typeface="Work Sans"/>
            </a:endParaRPr>
          </a:p>
        </p:txBody>
      </p:sp>
      <p:sp>
        <p:nvSpPr>
          <p:cNvPr id="261" name="Google Shape;261;p14"/>
          <p:cNvSpPr txBox="1"/>
          <p:nvPr>
            <p:ph idx="2" type="body"/>
          </p:nvPr>
        </p:nvSpPr>
        <p:spPr>
          <a:xfrm>
            <a:off x="264809" y="933254"/>
            <a:ext cx="4392031" cy="40357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D5659"/>
              </a:buClr>
              <a:buSzPts val="2000"/>
              <a:buNone/>
            </a:pPr>
            <a:r>
              <a:rPr b="1" i="0" lang="en" sz="2000" u="none" cap="none" strike="noStrike">
                <a:solidFill>
                  <a:srgbClr val="4D5659"/>
                </a:solidFill>
                <a:latin typeface="Work Sans"/>
                <a:ea typeface="Work Sans"/>
                <a:cs typeface="Work Sans"/>
                <a:sym typeface="Work Sans"/>
              </a:rPr>
              <a:t>Chaperones are key to a successful program. They are:</a:t>
            </a:r>
            <a:endParaRPr/>
          </a:p>
          <a:p>
            <a:pPr indent="0" lvl="0" marL="0" marR="0" rtl="0" algn="l">
              <a:lnSpc>
                <a:spcPct val="100000"/>
              </a:lnSpc>
              <a:spcBef>
                <a:spcPts val="0"/>
              </a:spcBef>
              <a:spcAft>
                <a:spcPts val="0"/>
              </a:spcAft>
              <a:buClr>
                <a:srgbClr val="4D5659"/>
              </a:buClr>
              <a:buSzPts val="2000"/>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Engaged participants – acting as “guides on the side”</a:t>
            </a:r>
            <a:endParaRPr b="1">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Subtle disciplinarians</a:t>
            </a:r>
            <a:endParaRPr b="1">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lang="en" sz="2000">
                <a:latin typeface="Work Sans"/>
                <a:ea typeface="Work Sans"/>
                <a:cs typeface="Work Sans"/>
                <a:sym typeface="Work Sans"/>
              </a:rPr>
              <a:t>Attentive s</a:t>
            </a:r>
            <a:r>
              <a:rPr b="1" i="0" lang="en" sz="2000" u="none" cap="none" strike="noStrike">
                <a:solidFill>
                  <a:srgbClr val="4D5659"/>
                </a:solidFill>
                <a:latin typeface="Work Sans"/>
                <a:ea typeface="Work Sans"/>
                <a:cs typeface="Work Sans"/>
                <a:sym typeface="Work Sans"/>
              </a:rPr>
              <a:t>upervisors during activity time and overnight </a:t>
            </a:r>
            <a:endParaRPr/>
          </a:p>
          <a:p>
            <a:pPr indent="-158750" lvl="0" marL="285750" marR="0" rtl="0" algn="l">
              <a:lnSpc>
                <a:spcPct val="100000"/>
              </a:lnSpc>
              <a:spcBef>
                <a:spcPts val="400"/>
              </a:spcBef>
              <a:spcAft>
                <a:spcPts val="0"/>
              </a:spcAft>
              <a:buClr>
                <a:srgbClr val="4D5659"/>
              </a:buClr>
              <a:buSzPts val="2000"/>
              <a:buFont typeface="Work Sans"/>
              <a:buNone/>
            </a:pPr>
            <a:r>
              <a:t/>
            </a:r>
            <a:endParaRPr b="1" sz="2000">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Supportive of ALL students</a:t>
            </a:r>
            <a:endParaRPr/>
          </a:p>
          <a:p>
            <a:pPr indent="-158750" lvl="0" marL="285750" marR="0" rtl="0" algn="l">
              <a:lnSpc>
                <a:spcPct val="100000"/>
              </a:lnSpc>
              <a:spcBef>
                <a:spcPts val="400"/>
              </a:spcBef>
              <a:spcAft>
                <a:spcPts val="0"/>
              </a:spcAft>
              <a:buClr>
                <a:srgbClr val="4D5659"/>
              </a:buClr>
              <a:buSzPts val="2000"/>
              <a:buFont typeface="Work Sans"/>
              <a:buNone/>
            </a:pPr>
            <a:r>
              <a:t/>
            </a:r>
            <a:endParaRPr b="1" sz="2000">
              <a:latin typeface="Work Sans"/>
              <a:ea typeface="Work Sans"/>
              <a:cs typeface="Work Sans"/>
              <a:sym typeface="Work Sans"/>
            </a:endParaRPr>
          </a:p>
          <a:p>
            <a:pPr indent="-158750" lvl="0" marL="285750" marR="0" rtl="0" algn="l">
              <a:lnSpc>
                <a:spcPct val="100000"/>
              </a:lnSpc>
              <a:spcBef>
                <a:spcPts val="400"/>
              </a:spcBef>
              <a:spcAft>
                <a:spcPts val="0"/>
              </a:spcAft>
              <a:buClr>
                <a:srgbClr val="4D5659"/>
              </a:buClr>
              <a:buSzPts val="2000"/>
              <a:buFont typeface="Work Sans"/>
              <a:buNone/>
            </a:pPr>
            <a:r>
              <a:t/>
            </a:r>
            <a:endParaRPr b="1" sz="2000">
              <a:solidFill>
                <a:srgbClr val="4D5659"/>
              </a:solidFill>
              <a:latin typeface="Work Sans"/>
              <a:ea typeface="Work Sans"/>
              <a:cs typeface="Work Sans"/>
              <a:sym typeface="Work Sans"/>
            </a:endParaRPr>
          </a:p>
        </p:txBody>
      </p:sp>
      <p:pic>
        <p:nvPicPr>
          <p:cNvPr descr="adultshaving fun.jpg" id="262" name="Google Shape;262;p14"/>
          <p:cNvPicPr preferRelativeResize="0"/>
          <p:nvPr/>
        </p:nvPicPr>
        <p:blipFill rotWithShape="1">
          <a:blip r:embed="rId3">
            <a:alphaModFix/>
          </a:blip>
          <a:srcRect b="0" l="36110" r="9126" t="15649"/>
          <a:stretch/>
        </p:blipFill>
        <p:spPr>
          <a:xfrm>
            <a:off x="4773078" y="1142226"/>
            <a:ext cx="3691975" cy="38256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5"/>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DA838"/>
              </a:buClr>
              <a:buSzPts val="600"/>
              <a:buFont typeface="Arial"/>
              <a:buNone/>
            </a:pPr>
            <a:r>
              <a:rPr b="1" i="0" lang="en" sz="2400" u="none" cap="none" strike="noStrike">
                <a:solidFill>
                  <a:srgbClr val="6DA838"/>
                </a:solidFill>
                <a:latin typeface="Work Sans"/>
                <a:ea typeface="Work Sans"/>
                <a:cs typeface="Work Sans"/>
                <a:sym typeface="Work Sans"/>
              </a:rPr>
              <a:t>What to Wear</a:t>
            </a:r>
            <a:endParaRPr b="1">
              <a:latin typeface="Work Sans"/>
              <a:ea typeface="Work Sans"/>
              <a:cs typeface="Work Sans"/>
              <a:sym typeface="Work Sans"/>
            </a:endParaRPr>
          </a:p>
        </p:txBody>
      </p:sp>
      <p:sp>
        <p:nvSpPr>
          <p:cNvPr id="269" name="Google Shape;269;p15"/>
          <p:cNvSpPr txBox="1"/>
          <p:nvPr>
            <p:ph idx="2" type="body"/>
          </p:nvPr>
        </p:nvSpPr>
        <p:spPr>
          <a:xfrm>
            <a:off x="234684" y="1142226"/>
            <a:ext cx="4196680" cy="38267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000"/>
              <a:buNone/>
            </a:pPr>
            <a:r>
              <a:rPr b="1" lang="en" sz="2000">
                <a:solidFill>
                  <a:srgbClr val="4D5659"/>
                </a:solidFill>
                <a:latin typeface="Work Sans"/>
                <a:ea typeface="Work Sans"/>
                <a:cs typeface="Work Sans"/>
                <a:sym typeface="Work Sans"/>
              </a:rPr>
              <a:t>Marin Headlands </a:t>
            </a:r>
            <a:r>
              <a:rPr b="1" lang="en" sz="2000">
                <a:latin typeface="Work Sans"/>
                <a:ea typeface="Work Sans"/>
                <a:cs typeface="Work Sans"/>
                <a:sym typeface="Work Sans"/>
              </a:rPr>
              <a:t>weather </a:t>
            </a:r>
            <a:endParaRPr b="1" sz="2000">
              <a:latin typeface="Work Sans"/>
              <a:ea typeface="Work Sans"/>
              <a:cs typeface="Work Sans"/>
              <a:sym typeface="Work Sans"/>
            </a:endParaRPr>
          </a:p>
          <a:p>
            <a:pPr indent="0" lvl="0" marL="0" rtl="0" algn="l">
              <a:lnSpc>
                <a:spcPct val="100000"/>
              </a:lnSpc>
              <a:spcBef>
                <a:spcPts val="0"/>
              </a:spcBef>
              <a:spcAft>
                <a:spcPts val="0"/>
              </a:spcAft>
              <a:buClr>
                <a:srgbClr val="000000"/>
              </a:buClr>
              <a:buSzPts val="2000"/>
              <a:buNone/>
            </a:pPr>
            <a:r>
              <a:rPr b="1" lang="en" sz="2000">
                <a:solidFill>
                  <a:srgbClr val="4D5659"/>
                </a:solidFill>
                <a:latin typeface="Work Sans"/>
                <a:ea typeface="Work Sans"/>
                <a:cs typeface="Work Sans"/>
                <a:sym typeface="Work Sans"/>
              </a:rPr>
              <a:t>is unpredictable! Mornings can be foggy, and afternoons can be hot &amp; sunny.</a:t>
            </a:r>
            <a:endParaRPr b="1" sz="2000">
              <a:solidFill>
                <a:srgbClr val="4D5659"/>
              </a:solidFill>
              <a:latin typeface="Work Sans"/>
              <a:ea typeface="Work Sans"/>
              <a:cs typeface="Work Sans"/>
              <a:sym typeface="Work Sans"/>
            </a:endParaRPr>
          </a:p>
          <a:p>
            <a:pPr indent="-158750" lvl="0" marL="28575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Dress in </a:t>
            </a:r>
            <a:r>
              <a:rPr b="1" i="0" lang="en" sz="2000" u="none" cap="none" strike="noStrike">
                <a:solidFill>
                  <a:srgbClr val="4D5659"/>
                </a:solidFill>
                <a:latin typeface="Work Sans"/>
                <a:ea typeface="Work Sans"/>
                <a:cs typeface="Work Sans"/>
                <a:sym typeface="Work Sans"/>
              </a:rPr>
              <a:t>layers: jackets, hats and gloves</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000000"/>
              </a:buClr>
              <a:buSzPts val="2000"/>
              <a:buFont typeface="Arial"/>
              <a:buChar char="•"/>
            </a:pPr>
            <a:r>
              <a:rPr b="1" i="0" lang="en" sz="2000" u="none" cap="none" strike="noStrike">
                <a:solidFill>
                  <a:srgbClr val="4D5659"/>
                </a:solidFill>
                <a:latin typeface="Work Sans"/>
                <a:ea typeface="Work Sans"/>
                <a:cs typeface="Work Sans"/>
                <a:sym typeface="Work Sans"/>
              </a:rPr>
              <a:t>Bring an outer water/wind resistant layer: poncho or rain jacket.</a:t>
            </a:r>
            <a:br>
              <a:rPr b="1" i="0" lang="en" sz="2000" u="none" cap="none" strike="noStrike">
                <a:solidFill>
                  <a:srgbClr val="000000"/>
                </a:solidFill>
                <a:latin typeface="Arial"/>
                <a:ea typeface="Arial"/>
                <a:cs typeface="Arial"/>
                <a:sym typeface="Arial"/>
              </a:rPr>
            </a:br>
            <a:endParaRPr b="1" i="0" sz="2000" u="none" cap="none" strike="noStrike">
              <a:solidFill>
                <a:srgbClr val="000000"/>
              </a:solidFill>
              <a:latin typeface="Arial"/>
              <a:ea typeface="Arial"/>
              <a:cs typeface="Arial"/>
              <a:sym typeface="Arial"/>
            </a:endParaRPr>
          </a:p>
        </p:txBody>
      </p:sp>
      <p:pic>
        <p:nvPicPr>
          <p:cNvPr id="270" name="Google Shape;270;p15"/>
          <p:cNvPicPr preferRelativeResize="0"/>
          <p:nvPr/>
        </p:nvPicPr>
        <p:blipFill rotWithShape="1">
          <a:blip r:embed="rId3">
            <a:alphaModFix/>
          </a:blip>
          <a:srcRect b="0" l="0" r="0" t="0"/>
          <a:stretch/>
        </p:blipFill>
        <p:spPr>
          <a:xfrm>
            <a:off x="5549558" y="1067642"/>
            <a:ext cx="2668324" cy="40078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6"/>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What to Pack </a:t>
            </a:r>
            <a:endParaRPr>
              <a:latin typeface="Work Sans"/>
              <a:ea typeface="Work Sans"/>
              <a:cs typeface="Work Sans"/>
              <a:sym typeface="Work Sans"/>
            </a:endParaRPr>
          </a:p>
        </p:txBody>
      </p:sp>
      <p:pic>
        <p:nvPicPr>
          <p:cNvPr descr="what to pack.png" id="276" name="Google Shape;276;p16"/>
          <p:cNvPicPr preferRelativeResize="0"/>
          <p:nvPr/>
        </p:nvPicPr>
        <p:blipFill rotWithShape="1">
          <a:blip r:embed="rId3">
            <a:alphaModFix/>
          </a:blip>
          <a:srcRect b="0" l="0" r="0" t="0"/>
          <a:stretch/>
        </p:blipFill>
        <p:spPr>
          <a:xfrm>
            <a:off x="953550" y="1087425"/>
            <a:ext cx="6646401" cy="3569000"/>
          </a:xfrm>
          <a:prstGeom prst="rect">
            <a:avLst/>
          </a:prstGeom>
          <a:noFill/>
          <a:ln>
            <a:noFill/>
          </a:ln>
        </p:spPr>
      </p:pic>
      <p:sp>
        <p:nvSpPr>
          <p:cNvPr id="277" name="Google Shape;277;p16"/>
          <p:cNvSpPr txBox="1"/>
          <p:nvPr/>
        </p:nvSpPr>
        <p:spPr>
          <a:xfrm>
            <a:off x="75414" y="4664997"/>
            <a:ext cx="8593955"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00"/>
              <a:buFont typeface="Arial"/>
              <a:buNone/>
            </a:pPr>
            <a:r>
              <a:rPr b="1" i="0" lang="en" sz="1600" u="none" cap="none" strike="noStrike">
                <a:solidFill>
                  <a:schemeClr val="dk1"/>
                </a:solidFill>
                <a:latin typeface="Arial"/>
                <a:ea typeface="Arial"/>
                <a:cs typeface="Arial"/>
                <a:sym typeface="Arial"/>
              </a:rPr>
              <a:t>Please use the list given to you or the NatureBridge Packing List (</a:t>
            </a:r>
            <a:r>
              <a:rPr b="1" i="0" lang="en" sz="1600" u="sng" cap="none" strike="noStrike">
                <a:solidFill>
                  <a:schemeClr val="accent3"/>
                </a:solidFill>
                <a:latin typeface="Arial"/>
                <a:ea typeface="Arial"/>
                <a:cs typeface="Arial"/>
                <a:sym typeface="Arial"/>
                <a:hlinkClick r:id="rId4">
                  <a:extLst>
                    <a:ext uri="{A12FA001-AC4F-418D-AE19-62706E023703}">
                      <ahyp:hlinkClr val="tx"/>
                    </a:ext>
                  </a:extLst>
                </a:hlinkClick>
              </a:rPr>
              <a:t>English</a:t>
            </a:r>
            <a:r>
              <a:rPr b="1" i="0" lang="en" sz="1600" u="none" cap="none" strike="noStrike">
                <a:solidFill>
                  <a:schemeClr val="accent3"/>
                </a:solidFill>
                <a:latin typeface="Arial"/>
                <a:ea typeface="Arial"/>
                <a:cs typeface="Arial"/>
                <a:sym typeface="Arial"/>
              </a:rPr>
              <a:t> </a:t>
            </a:r>
            <a:r>
              <a:rPr b="1" i="0" lang="en" sz="1600" u="none" cap="none" strike="noStrike">
                <a:solidFill>
                  <a:schemeClr val="dk1"/>
                </a:solidFill>
                <a:latin typeface="Arial"/>
                <a:ea typeface="Arial"/>
                <a:cs typeface="Arial"/>
                <a:sym typeface="Arial"/>
              </a:rPr>
              <a:t>or </a:t>
            </a:r>
            <a:r>
              <a:rPr b="1" i="0" lang="en" sz="1600" u="sng" cap="none" strike="noStrike">
                <a:solidFill>
                  <a:schemeClr val="accent3"/>
                </a:solidFill>
                <a:latin typeface="Arial"/>
                <a:ea typeface="Arial"/>
                <a:cs typeface="Arial"/>
                <a:sym typeface="Arial"/>
                <a:hlinkClick r:id="rId5">
                  <a:extLst>
                    <a:ext uri="{A12FA001-AC4F-418D-AE19-62706E023703}">
                      <ahyp:hlinkClr val="tx"/>
                    </a:ext>
                  </a:extLst>
                </a:hlinkClick>
              </a:rPr>
              <a:t>Spanish</a:t>
            </a:r>
            <a:r>
              <a:rPr b="1" i="0" lang="en" sz="1600" u="none" cap="none" strike="noStrike">
                <a:solidFill>
                  <a:schemeClr val="dk1"/>
                </a:solidFill>
                <a:latin typeface="Arial"/>
                <a:ea typeface="Arial"/>
                <a:cs typeface="Arial"/>
                <a:sym typeface="Arial"/>
              </a:rPr>
              <a:t>)</a:t>
            </a:r>
            <a:endParaRPr b="1" i="0" sz="1600" u="none" cap="none" strike="noStrike">
              <a:solidFill>
                <a:schemeClr val="dk1"/>
              </a:solidFill>
              <a:latin typeface="Arial"/>
              <a:ea typeface="Arial"/>
              <a:cs typeface="Arial"/>
              <a:sym typeface="Arial"/>
            </a:endParaRPr>
          </a:p>
        </p:txBody>
      </p:sp>
      <p:pic>
        <p:nvPicPr>
          <p:cNvPr id="278" name="Google Shape;278;p16"/>
          <p:cNvPicPr preferRelativeResize="0"/>
          <p:nvPr/>
        </p:nvPicPr>
        <p:blipFill rotWithShape="1">
          <a:blip r:embed="rId6">
            <a:alphaModFix/>
          </a:blip>
          <a:srcRect b="0" l="0" r="0" t="0"/>
          <a:stretch/>
        </p:blipFill>
        <p:spPr>
          <a:xfrm>
            <a:off x="4909950" y="3713775"/>
            <a:ext cx="702800" cy="552800"/>
          </a:xfrm>
          <a:prstGeom prst="rect">
            <a:avLst/>
          </a:prstGeom>
          <a:noFill/>
          <a:ln>
            <a:noFill/>
          </a:ln>
        </p:spPr>
      </p:pic>
      <p:sp>
        <p:nvSpPr>
          <p:cNvPr id="279" name="Google Shape;279;p16"/>
          <p:cNvSpPr txBox="1"/>
          <p:nvPr/>
        </p:nvSpPr>
        <p:spPr>
          <a:xfrm>
            <a:off x="4983550" y="4158750"/>
            <a:ext cx="555600" cy="25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Pillow</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7"/>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Footwear</a:t>
            </a:r>
            <a:endParaRPr>
              <a:latin typeface="Work Sans"/>
              <a:ea typeface="Work Sans"/>
              <a:cs typeface="Work Sans"/>
              <a:sym typeface="Work Sans"/>
            </a:endParaRPr>
          </a:p>
        </p:txBody>
      </p:sp>
      <p:pic>
        <p:nvPicPr>
          <p:cNvPr descr="shoes.png" id="286" name="Google Shape;286;p17"/>
          <p:cNvPicPr preferRelativeResize="0"/>
          <p:nvPr/>
        </p:nvPicPr>
        <p:blipFill rotWithShape="1">
          <a:blip r:embed="rId3">
            <a:alphaModFix/>
          </a:blip>
          <a:srcRect b="0" l="0" r="0" t="0"/>
          <a:stretch/>
        </p:blipFill>
        <p:spPr>
          <a:xfrm>
            <a:off x="1225485" y="1319753"/>
            <a:ext cx="6579909" cy="3733014"/>
          </a:xfrm>
          <a:prstGeom prst="rect">
            <a:avLst/>
          </a:prstGeom>
          <a:noFill/>
          <a:ln>
            <a:noFill/>
          </a:ln>
        </p:spPr>
      </p:pic>
      <p:sp>
        <p:nvSpPr>
          <p:cNvPr id="287" name="Google Shape;287;p17"/>
          <p:cNvSpPr txBox="1"/>
          <p:nvPr/>
        </p:nvSpPr>
        <p:spPr>
          <a:xfrm>
            <a:off x="175125" y="1068775"/>
            <a:ext cx="8867400" cy="41123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sz="1400" u="none" cap="none" strike="noStrike">
                <a:solidFill>
                  <a:srgbClr val="4D5659"/>
                </a:solidFill>
                <a:latin typeface="Work Sans"/>
                <a:ea typeface="Work Sans"/>
                <a:cs typeface="Work Sans"/>
                <a:sym typeface="Work Sans"/>
              </a:rPr>
              <a:t>Good footwear is functional, but doesn’t need to be fancy!</a:t>
            </a:r>
            <a:endParaRPr b="1" i="0" sz="1400" u="none" cap="none" strike="noStrike">
              <a:solidFill>
                <a:srgbClr val="4D5659"/>
              </a:solidFill>
              <a:latin typeface="Work Sans"/>
              <a:ea typeface="Work Sans"/>
              <a:cs typeface="Work Sans"/>
              <a:sym typeface="Work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8"/>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Dorms</a:t>
            </a:r>
            <a:endParaRPr>
              <a:latin typeface="Work Sans"/>
              <a:ea typeface="Work Sans"/>
              <a:cs typeface="Work Sans"/>
              <a:sym typeface="Work Sans"/>
            </a:endParaRPr>
          </a:p>
        </p:txBody>
      </p:sp>
      <p:sp>
        <p:nvSpPr>
          <p:cNvPr id="294" name="Google Shape;294;p18"/>
          <p:cNvSpPr txBox="1"/>
          <p:nvPr>
            <p:ph idx="2" type="body"/>
          </p:nvPr>
        </p:nvSpPr>
        <p:spPr>
          <a:xfrm>
            <a:off x="5225143" y="1142226"/>
            <a:ext cx="3664857" cy="3826729"/>
          </a:xfrm>
          <a:prstGeom prst="rect">
            <a:avLst/>
          </a:prstGeom>
          <a:noFill/>
          <a:ln>
            <a:noFill/>
          </a:ln>
        </p:spPr>
        <p:txBody>
          <a:bodyPr anchorCtr="0" anchor="t" bIns="45700" lIns="91425" spcFirstLastPara="1" rIns="91425" wrap="square" tIns="45700">
            <a:noAutofit/>
          </a:bodyPr>
          <a:lstStyle/>
          <a:p>
            <a:pPr indent="-266700" lvl="0" marL="285750" marR="0" rtl="0" algn="l">
              <a:lnSpc>
                <a:spcPct val="100000"/>
              </a:lnSpc>
              <a:spcBef>
                <a:spcPts val="0"/>
              </a:spcBef>
              <a:spcAft>
                <a:spcPts val="0"/>
              </a:spcAft>
              <a:buClr>
                <a:srgbClr val="4D5659"/>
              </a:buClr>
              <a:buSzPts val="1500"/>
              <a:buFont typeface="Work Sans"/>
              <a:buChar char="•"/>
            </a:pPr>
            <a:r>
              <a:rPr b="1" i="0" lang="en" u="none" cap="none" strike="noStrike">
                <a:solidFill>
                  <a:srgbClr val="4D5659"/>
                </a:solidFill>
                <a:latin typeface="Work Sans"/>
                <a:ea typeface="Work Sans"/>
                <a:cs typeface="Work Sans"/>
                <a:sym typeface="Work Sans"/>
              </a:rPr>
              <a:t>Each school will have its own designated </a:t>
            </a:r>
            <a:r>
              <a:rPr b="1" lang="en">
                <a:latin typeface="Work Sans"/>
                <a:ea typeface="Work Sans"/>
                <a:cs typeface="Work Sans"/>
                <a:sym typeface="Work Sans"/>
              </a:rPr>
              <a:t>dorm space in the 2022-2023 school year.</a:t>
            </a:r>
            <a:endParaRPr b="1" i="0" u="none" cap="none" strike="noStrike">
              <a:solidFill>
                <a:srgbClr val="4D5659"/>
              </a:solidFill>
              <a:latin typeface="Work Sans"/>
              <a:ea typeface="Work Sans"/>
              <a:cs typeface="Work Sans"/>
              <a:sym typeface="Work Sans"/>
            </a:endParaRPr>
          </a:p>
          <a:p>
            <a:pPr indent="-266700" lvl="0" marL="285750" marR="0" rtl="0" algn="l">
              <a:lnSpc>
                <a:spcPct val="100000"/>
              </a:lnSpc>
              <a:spcBef>
                <a:spcPts val="360"/>
              </a:spcBef>
              <a:spcAft>
                <a:spcPts val="0"/>
              </a:spcAft>
              <a:buClr>
                <a:srgbClr val="4D5659"/>
              </a:buClr>
              <a:buSzPts val="1500"/>
              <a:buFont typeface="Work Sans"/>
              <a:buChar char="•"/>
            </a:pPr>
            <a:r>
              <a:rPr b="1" i="0" lang="en" u="none" cap="none" strike="noStrike">
                <a:solidFill>
                  <a:srgbClr val="4D5659"/>
                </a:solidFill>
                <a:latin typeface="Work Sans"/>
                <a:ea typeface="Work Sans"/>
                <a:cs typeface="Work Sans"/>
                <a:sym typeface="Work Sans"/>
              </a:rPr>
              <a:t>Students may only be in the dorms when an adult is present.</a:t>
            </a:r>
            <a:endParaRPr b="1" i="0" u="none" cap="none" strike="noStrike">
              <a:solidFill>
                <a:srgbClr val="4D5659"/>
              </a:solidFill>
              <a:latin typeface="Work Sans"/>
              <a:ea typeface="Work Sans"/>
              <a:cs typeface="Work Sans"/>
              <a:sym typeface="Work Sans"/>
            </a:endParaRPr>
          </a:p>
          <a:p>
            <a:pPr indent="-266700" lvl="0" marL="285750" marR="0" rtl="0" algn="l">
              <a:lnSpc>
                <a:spcPct val="100000"/>
              </a:lnSpc>
              <a:spcBef>
                <a:spcPts val="360"/>
              </a:spcBef>
              <a:spcAft>
                <a:spcPts val="0"/>
              </a:spcAft>
              <a:buClr>
                <a:srgbClr val="4D5659"/>
              </a:buClr>
              <a:buSzPts val="1500"/>
              <a:buFont typeface="Work Sans"/>
              <a:buChar char="•"/>
            </a:pPr>
            <a:r>
              <a:rPr b="1" i="0" lang="en" u="none" cap="none" strike="noStrike">
                <a:solidFill>
                  <a:srgbClr val="4D5659"/>
                </a:solidFill>
                <a:latin typeface="Work Sans"/>
                <a:ea typeface="Work Sans"/>
                <a:cs typeface="Work Sans"/>
                <a:sym typeface="Work Sans"/>
              </a:rPr>
              <a:t>At least one adult for every 20 students will sleep in the dorms.</a:t>
            </a:r>
            <a:endParaRPr b="1" i="0" u="none" cap="none" strike="noStrike">
              <a:solidFill>
                <a:srgbClr val="4D5659"/>
              </a:solidFill>
              <a:latin typeface="Work Sans"/>
              <a:ea typeface="Work Sans"/>
              <a:cs typeface="Work Sans"/>
              <a:sym typeface="Work Sans"/>
            </a:endParaRPr>
          </a:p>
          <a:p>
            <a:pPr indent="-266700" lvl="0" marL="285750" marR="0" rtl="0" algn="l">
              <a:lnSpc>
                <a:spcPct val="100000"/>
              </a:lnSpc>
              <a:spcBef>
                <a:spcPts val="360"/>
              </a:spcBef>
              <a:spcAft>
                <a:spcPts val="0"/>
              </a:spcAft>
              <a:buClr>
                <a:srgbClr val="4D5659"/>
              </a:buClr>
              <a:buSzPts val="1500"/>
              <a:buFont typeface="Work Sans"/>
              <a:buChar char="•"/>
            </a:pPr>
            <a:r>
              <a:rPr b="1" lang="en">
                <a:solidFill>
                  <a:srgbClr val="4D5659"/>
                </a:solidFill>
                <a:latin typeface="Work Sans"/>
                <a:ea typeface="Work Sans"/>
                <a:cs typeface="Work Sans"/>
                <a:sym typeface="Work Sans"/>
              </a:rPr>
              <a:t>B</a:t>
            </a:r>
            <a:r>
              <a:rPr b="1" i="0" lang="en" u="none" cap="none" strike="noStrike">
                <a:solidFill>
                  <a:srgbClr val="4D5659"/>
                </a:solidFill>
                <a:latin typeface="Work Sans"/>
                <a:ea typeface="Work Sans"/>
                <a:cs typeface="Work Sans"/>
                <a:sym typeface="Work Sans"/>
              </a:rPr>
              <a:t>athrooms </a:t>
            </a:r>
            <a:r>
              <a:rPr b="1" lang="en">
                <a:latin typeface="Work Sans"/>
                <a:ea typeface="Work Sans"/>
                <a:cs typeface="Work Sans"/>
                <a:sym typeface="Work Sans"/>
              </a:rPr>
              <a:t>&amp; </a:t>
            </a:r>
            <a:r>
              <a:rPr b="1" i="0" lang="en" u="none" cap="none" strike="noStrike">
                <a:solidFill>
                  <a:srgbClr val="4D5659"/>
                </a:solidFill>
                <a:latin typeface="Work Sans"/>
                <a:ea typeface="Work Sans"/>
                <a:cs typeface="Work Sans"/>
                <a:sym typeface="Work Sans"/>
              </a:rPr>
              <a:t>showers may be shared with participants with another group.</a:t>
            </a:r>
            <a:endParaRPr/>
          </a:p>
          <a:p>
            <a:pPr indent="-171450" lvl="0" marL="285750" marR="0" rtl="0" algn="l">
              <a:lnSpc>
                <a:spcPct val="100000"/>
              </a:lnSpc>
              <a:spcBef>
                <a:spcPts val="360"/>
              </a:spcBef>
              <a:spcAft>
                <a:spcPts val="0"/>
              </a:spcAft>
              <a:buClr>
                <a:srgbClr val="4D5659"/>
              </a:buClr>
              <a:buSzPts val="1500"/>
              <a:buFont typeface="Work Sans"/>
              <a:buNone/>
            </a:pPr>
            <a:r>
              <a:t/>
            </a:r>
            <a:endParaRPr sz="1500">
              <a:latin typeface="Work Sans"/>
              <a:ea typeface="Work Sans"/>
              <a:cs typeface="Work Sans"/>
              <a:sym typeface="Work Sans"/>
            </a:endParaRPr>
          </a:p>
        </p:txBody>
      </p:sp>
      <p:pic>
        <p:nvPicPr>
          <p:cNvPr id="295" name="Google Shape;295;p18"/>
          <p:cNvPicPr preferRelativeResize="0"/>
          <p:nvPr/>
        </p:nvPicPr>
        <p:blipFill rotWithShape="1">
          <a:blip r:embed="rId3">
            <a:alphaModFix/>
          </a:blip>
          <a:srcRect b="0" l="0" r="0" t="0"/>
          <a:stretch/>
        </p:blipFill>
        <p:spPr>
          <a:xfrm>
            <a:off x="179748" y="1261305"/>
            <a:ext cx="4783530" cy="35879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
          <p:cNvSpPr txBox="1"/>
          <p:nvPr>
            <p:ph idx="1" type="body"/>
          </p:nvPr>
        </p:nvSpPr>
        <p:spPr>
          <a:xfrm>
            <a:off x="3092949" y="261938"/>
            <a:ext cx="5797200" cy="509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About Us</a:t>
            </a:r>
            <a:endParaRPr i="0" sz="2400" u="none" cap="none" strike="noStrike">
              <a:solidFill>
                <a:srgbClr val="6DA838"/>
              </a:solidFill>
              <a:latin typeface="Work Sans"/>
              <a:ea typeface="Work Sans"/>
              <a:cs typeface="Work Sans"/>
              <a:sym typeface="Work Sans"/>
            </a:endParaRPr>
          </a:p>
        </p:txBody>
      </p:sp>
      <p:sp>
        <p:nvSpPr>
          <p:cNvPr id="156" name="Google Shape;156;p2"/>
          <p:cNvSpPr txBox="1"/>
          <p:nvPr/>
        </p:nvSpPr>
        <p:spPr>
          <a:xfrm>
            <a:off x="123775" y="1033225"/>
            <a:ext cx="8485500" cy="395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400"/>
              </a:spcBef>
              <a:spcAft>
                <a:spcPts val="0"/>
              </a:spcAft>
              <a:buNone/>
            </a:pPr>
            <a:r>
              <a:t/>
            </a:r>
            <a:endParaRPr b="1" sz="2000">
              <a:solidFill>
                <a:srgbClr val="6AA84F"/>
              </a:solidFill>
              <a:latin typeface="Work Sans"/>
              <a:ea typeface="Work Sans"/>
              <a:cs typeface="Work Sans"/>
              <a:sym typeface="Work Sans"/>
            </a:endParaRPr>
          </a:p>
          <a:p>
            <a:pPr indent="0" lvl="0" marL="0" marR="0" rtl="0" algn="ctr">
              <a:lnSpc>
                <a:spcPct val="100000"/>
              </a:lnSpc>
              <a:spcBef>
                <a:spcPts val="400"/>
              </a:spcBef>
              <a:spcAft>
                <a:spcPts val="0"/>
              </a:spcAft>
              <a:buNone/>
            </a:pPr>
            <a:r>
              <a:rPr b="1" i="0" lang="en" sz="2000" u="none" cap="none" strike="noStrike">
                <a:solidFill>
                  <a:srgbClr val="6AA84F"/>
                </a:solidFill>
                <a:latin typeface="Work Sans"/>
                <a:ea typeface="Work Sans"/>
                <a:cs typeface="Work Sans"/>
                <a:sym typeface="Work Sans"/>
              </a:rPr>
              <a:t>NatureBridge connects young people to </a:t>
            </a:r>
            <a:endParaRPr b="1" i="0" sz="2000" u="none" cap="none" strike="noStrike">
              <a:solidFill>
                <a:srgbClr val="6AA84F"/>
              </a:solidFill>
              <a:latin typeface="Work Sans"/>
              <a:ea typeface="Work Sans"/>
              <a:cs typeface="Work Sans"/>
              <a:sym typeface="Work Sans"/>
            </a:endParaRPr>
          </a:p>
          <a:p>
            <a:pPr indent="0" lvl="0" marL="0" marR="0" rtl="0" algn="ctr">
              <a:lnSpc>
                <a:spcPct val="100000"/>
              </a:lnSpc>
              <a:spcBef>
                <a:spcPts val="400"/>
              </a:spcBef>
              <a:spcAft>
                <a:spcPts val="0"/>
              </a:spcAft>
              <a:buNone/>
            </a:pPr>
            <a:r>
              <a:rPr b="1" i="0" lang="en" sz="2000" u="none" cap="none" strike="noStrike">
                <a:solidFill>
                  <a:srgbClr val="6AA84F"/>
                </a:solidFill>
                <a:latin typeface="Work Sans"/>
                <a:ea typeface="Work Sans"/>
                <a:cs typeface="Work Sans"/>
                <a:sym typeface="Work Sans"/>
              </a:rPr>
              <a:t>the science </a:t>
            </a:r>
            <a:r>
              <a:rPr b="1" lang="en" sz="2000">
                <a:solidFill>
                  <a:srgbClr val="6AA84F"/>
                </a:solidFill>
                <a:latin typeface="Work Sans"/>
                <a:ea typeface="Work Sans"/>
                <a:cs typeface="Work Sans"/>
                <a:sym typeface="Work Sans"/>
              </a:rPr>
              <a:t>and</a:t>
            </a:r>
            <a:r>
              <a:rPr b="1" i="0" lang="en" sz="2000" u="none" cap="none" strike="noStrike">
                <a:solidFill>
                  <a:srgbClr val="6AA84F"/>
                </a:solidFill>
                <a:latin typeface="Work Sans"/>
                <a:ea typeface="Work Sans"/>
                <a:cs typeface="Work Sans"/>
                <a:sym typeface="Work Sans"/>
              </a:rPr>
              <a:t> wonder of the natural world, </a:t>
            </a:r>
            <a:endParaRPr b="1" i="0" sz="2000" u="none" cap="none" strike="noStrike">
              <a:solidFill>
                <a:srgbClr val="6AA84F"/>
              </a:solidFill>
              <a:latin typeface="Work Sans"/>
              <a:ea typeface="Work Sans"/>
              <a:cs typeface="Work Sans"/>
              <a:sym typeface="Work Sans"/>
            </a:endParaRPr>
          </a:p>
          <a:p>
            <a:pPr indent="0" lvl="0" marL="0" marR="0" rtl="0" algn="ctr">
              <a:lnSpc>
                <a:spcPct val="100000"/>
              </a:lnSpc>
              <a:spcBef>
                <a:spcPts val="400"/>
              </a:spcBef>
              <a:spcAft>
                <a:spcPts val="0"/>
              </a:spcAft>
              <a:buNone/>
            </a:pPr>
            <a:r>
              <a:rPr b="1" i="0" lang="en" sz="2000" u="none" cap="none" strike="noStrike">
                <a:solidFill>
                  <a:srgbClr val="6AA84F"/>
                </a:solidFill>
                <a:latin typeface="Work Sans"/>
                <a:ea typeface="Work Sans"/>
                <a:cs typeface="Work Sans"/>
                <a:sym typeface="Work Sans"/>
              </a:rPr>
              <a:t>igniting self-discovery </a:t>
            </a:r>
            <a:r>
              <a:rPr b="1" lang="en" sz="2000">
                <a:solidFill>
                  <a:srgbClr val="6AA84F"/>
                </a:solidFill>
                <a:latin typeface="Work Sans"/>
                <a:ea typeface="Work Sans"/>
                <a:cs typeface="Work Sans"/>
                <a:sym typeface="Work Sans"/>
              </a:rPr>
              <a:t>and</a:t>
            </a:r>
            <a:r>
              <a:rPr b="1" i="0" lang="en" sz="2000" u="none" cap="none" strike="noStrike">
                <a:solidFill>
                  <a:srgbClr val="6AA84F"/>
                </a:solidFill>
                <a:latin typeface="Work Sans"/>
                <a:ea typeface="Work Sans"/>
                <a:cs typeface="Work Sans"/>
                <a:sym typeface="Work Sans"/>
              </a:rPr>
              <a:t> inspiring stewardship of the planet.</a:t>
            </a:r>
            <a:endParaRPr b="1" i="0" sz="2000" u="none" cap="none" strike="noStrike">
              <a:solidFill>
                <a:srgbClr val="6AA84F"/>
              </a:solidFill>
            </a:endParaRPr>
          </a:p>
          <a:p>
            <a:pPr indent="0" lvl="0" marL="0" marR="0" rtl="0" algn="ctr">
              <a:lnSpc>
                <a:spcPct val="100000"/>
              </a:lnSpc>
              <a:spcBef>
                <a:spcPts val="400"/>
              </a:spcBef>
              <a:spcAft>
                <a:spcPts val="0"/>
              </a:spcAft>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Serves 35,000 students each year</a:t>
            </a:r>
            <a:endParaRPr b="1" sz="2000">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Celebrates 50th Anniversary in 2022</a:t>
            </a:r>
            <a:endParaRPr b="1" i="0" sz="24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P</a:t>
            </a:r>
            <a:r>
              <a:rPr b="1" i="0" lang="en" sz="2000" u="none" cap="none" strike="noStrike">
                <a:solidFill>
                  <a:srgbClr val="4D5659"/>
                </a:solidFill>
                <a:latin typeface="Work Sans"/>
                <a:ea typeface="Work Sans"/>
                <a:cs typeface="Work Sans"/>
                <a:sym typeface="Work Sans"/>
              </a:rPr>
              <a:t>artners </a:t>
            </a:r>
            <a:r>
              <a:rPr b="1" lang="en" sz="2000">
                <a:solidFill>
                  <a:srgbClr val="4D5659"/>
                </a:solidFill>
                <a:latin typeface="Work Sans"/>
                <a:ea typeface="Work Sans"/>
                <a:cs typeface="Work Sans"/>
                <a:sym typeface="Work Sans"/>
              </a:rPr>
              <a:t>with</a:t>
            </a:r>
            <a:r>
              <a:rPr b="1" i="0" lang="en" sz="2000" u="none" cap="none" strike="noStrike">
                <a:solidFill>
                  <a:srgbClr val="4D5659"/>
                </a:solidFill>
                <a:latin typeface="Work Sans"/>
                <a:ea typeface="Work Sans"/>
                <a:cs typeface="Work Sans"/>
                <a:sym typeface="Work Sans"/>
              </a:rPr>
              <a:t> </a:t>
            </a:r>
            <a:r>
              <a:rPr b="1" lang="en" sz="2000">
                <a:solidFill>
                  <a:srgbClr val="4D5659"/>
                </a:solidFill>
                <a:latin typeface="Work Sans"/>
                <a:ea typeface="Work Sans"/>
                <a:cs typeface="Work Sans"/>
                <a:sym typeface="Work Sans"/>
              </a:rPr>
              <a:t>National Park Service </a:t>
            </a:r>
            <a:endParaRPr b="1" i="0" sz="24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400"/>
              </a:spcBef>
              <a:spcAft>
                <a:spcPts val="0"/>
              </a:spcAft>
              <a:buClr>
                <a:srgbClr val="4D5659"/>
              </a:buClr>
              <a:buSzPts val="2000"/>
              <a:buFont typeface="Work Sans"/>
              <a:buChar char="•"/>
            </a:pPr>
            <a:r>
              <a:rPr b="1" lang="en" sz="2000">
                <a:solidFill>
                  <a:srgbClr val="4D5659"/>
                </a:solidFill>
                <a:latin typeface="Work Sans"/>
                <a:ea typeface="Work Sans"/>
                <a:cs typeface="Work Sans"/>
                <a:sym typeface="Work Sans"/>
              </a:rPr>
              <a:t>Teaches in four NPS locations:</a:t>
            </a:r>
            <a:endParaRPr b="1" sz="2000">
              <a:solidFill>
                <a:srgbClr val="4D5659"/>
              </a:solidFill>
              <a:latin typeface="Work Sans"/>
              <a:ea typeface="Work Sans"/>
              <a:cs typeface="Work Sans"/>
              <a:sym typeface="Work Sans"/>
            </a:endParaRPr>
          </a:p>
          <a:p>
            <a:pPr indent="0" lvl="0" marL="457200" marR="0" rtl="0" algn="l">
              <a:lnSpc>
                <a:spcPct val="100000"/>
              </a:lnSpc>
              <a:spcBef>
                <a:spcPts val="400"/>
              </a:spcBef>
              <a:spcAft>
                <a:spcPts val="0"/>
              </a:spcAft>
              <a:buNone/>
            </a:pPr>
            <a:r>
              <a:rPr b="1" i="0" lang="en" sz="2000" u="none" cap="none" strike="noStrike">
                <a:solidFill>
                  <a:srgbClr val="4D5659"/>
                </a:solidFill>
                <a:latin typeface="Work Sans"/>
                <a:ea typeface="Work Sans"/>
                <a:cs typeface="Work Sans"/>
                <a:sym typeface="Work Sans"/>
              </a:rPr>
              <a:t>Golden Gate, Yosemite, Olympic </a:t>
            </a:r>
            <a:r>
              <a:rPr b="1" lang="en" sz="2000">
                <a:solidFill>
                  <a:srgbClr val="4D5659"/>
                </a:solidFill>
                <a:latin typeface="Work Sans"/>
                <a:ea typeface="Work Sans"/>
                <a:cs typeface="Work Sans"/>
                <a:sym typeface="Work Sans"/>
              </a:rPr>
              <a:t>and</a:t>
            </a:r>
            <a:r>
              <a:rPr b="1" i="0" lang="en" sz="2000" u="none" cap="none" strike="noStrike">
                <a:solidFill>
                  <a:srgbClr val="4D5659"/>
                </a:solidFill>
                <a:latin typeface="Work Sans"/>
                <a:ea typeface="Work Sans"/>
                <a:cs typeface="Work Sans"/>
                <a:sym typeface="Work Sans"/>
              </a:rPr>
              <a:t> Prince William Forest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Food</a:t>
            </a:r>
            <a:endParaRPr>
              <a:latin typeface="Work Sans"/>
              <a:ea typeface="Work Sans"/>
              <a:cs typeface="Work Sans"/>
              <a:sym typeface="Work Sans"/>
            </a:endParaRPr>
          </a:p>
        </p:txBody>
      </p:sp>
      <p:sp>
        <p:nvSpPr>
          <p:cNvPr id="301" name="Google Shape;301;p19"/>
          <p:cNvSpPr txBox="1"/>
          <p:nvPr>
            <p:ph idx="2" type="body"/>
          </p:nvPr>
        </p:nvSpPr>
        <p:spPr>
          <a:xfrm>
            <a:off x="5344196" y="1036949"/>
            <a:ext cx="3650987" cy="3996964"/>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4D5659"/>
              </a:buClr>
              <a:buSzPts val="1800"/>
              <a:buFont typeface="Work Sans"/>
              <a:buChar char="•"/>
            </a:pPr>
            <a:r>
              <a:rPr b="1" i="0" lang="en" sz="1800" u="none" cap="none" strike="noStrike">
                <a:solidFill>
                  <a:srgbClr val="4D5659"/>
                </a:solidFill>
                <a:latin typeface="Work Sans"/>
                <a:ea typeface="Work Sans"/>
                <a:cs typeface="Work Sans"/>
                <a:sym typeface="Work Sans"/>
              </a:rPr>
              <a:t>Students bring their own lunch on </a:t>
            </a:r>
            <a:r>
              <a:rPr b="1" lang="en" sz="1800">
                <a:latin typeface="Work Sans"/>
                <a:ea typeface="Work Sans"/>
                <a:cs typeface="Work Sans"/>
                <a:sym typeface="Work Sans"/>
              </a:rPr>
              <a:t>arrival</a:t>
            </a:r>
            <a:r>
              <a:rPr b="1" i="0" lang="en" sz="1800" u="none" cap="none" strike="noStrike">
                <a:solidFill>
                  <a:srgbClr val="4D5659"/>
                </a:solidFill>
                <a:latin typeface="Work Sans"/>
                <a:ea typeface="Work Sans"/>
                <a:cs typeface="Work Sans"/>
                <a:sym typeface="Work Sans"/>
              </a:rPr>
              <a:t> day. All other meals are provided.</a:t>
            </a:r>
            <a:br>
              <a:rPr b="1" i="0" lang="en" sz="1800" u="none" cap="none" strike="noStrike">
                <a:solidFill>
                  <a:srgbClr val="4D5659"/>
                </a:solidFill>
                <a:latin typeface="Work Sans"/>
                <a:ea typeface="Work Sans"/>
                <a:cs typeface="Work Sans"/>
                <a:sym typeface="Work Sans"/>
              </a:rPr>
            </a:br>
            <a:endParaRPr b="1" i="0" sz="1800" u="none" cap="none" strike="noStrike">
              <a:solidFill>
                <a:srgbClr val="4D5659"/>
              </a:solidFill>
              <a:latin typeface="Work Sans"/>
              <a:ea typeface="Work Sans"/>
              <a:cs typeface="Work Sans"/>
              <a:sym typeface="Work Sans"/>
            </a:endParaRPr>
          </a:p>
          <a:p>
            <a:pPr indent="-285750" lvl="0" marL="285750" rtl="0" algn="l">
              <a:lnSpc>
                <a:spcPct val="100000"/>
              </a:lnSpc>
              <a:spcBef>
                <a:spcPts val="360"/>
              </a:spcBef>
              <a:spcAft>
                <a:spcPts val="0"/>
              </a:spcAft>
              <a:buSzPts val="1800"/>
              <a:buFont typeface="Work Sans"/>
              <a:buChar char="•"/>
            </a:pPr>
            <a:r>
              <a:rPr b="1" lang="en" sz="1800">
                <a:latin typeface="Work Sans"/>
                <a:ea typeface="Work Sans"/>
                <a:cs typeface="Work Sans"/>
                <a:sym typeface="Work Sans"/>
              </a:rPr>
              <a:t>O</a:t>
            </a:r>
            <a:r>
              <a:rPr b="1" lang="en" sz="1800">
                <a:latin typeface="Work Sans"/>
                <a:ea typeface="Work Sans"/>
                <a:cs typeface="Work Sans"/>
                <a:sym typeface="Work Sans"/>
              </a:rPr>
              <a:t>nline participant registration forms collect dietary restrictions. Complete this form at least 30 days prior to arrival.</a:t>
            </a:r>
            <a:br>
              <a:rPr b="1" lang="en" sz="1800">
                <a:latin typeface="Work Sans"/>
                <a:ea typeface="Work Sans"/>
                <a:cs typeface="Work Sans"/>
                <a:sym typeface="Work Sans"/>
              </a:rPr>
            </a:br>
            <a:endParaRPr b="1" sz="1800">
              <a:latin typeface="Work Sans"/>
              <a:ea typeface="Work Sans"/>
              <a:cs typeface="Work Sans"/>
              <a:sym typeface="Work Sans"/>
            </a:endParaRPr>
          </a:p>
          <a:p>
            <a:pPr indent="-285750" lvl="0" marL="285750" rtl="0" algn="l">
              <a:lnSpc>
                <a:spcPct val="100000"/>
              </a:lnSpc>
              <a:spcBef>
                <a:spcPts val="360"/>
              </a:spcBef>
              <a:spcAft>
                <a:spcPts val="0"/>
              </a:spcAft>
              <a:buSzPts val="1800"/>
              <a:buFont typeface="Arial"/>
              <a:buChar char="•"/>
            </a:pPr>
            <a:r>
              <a:rPr b="1" lang="en" sz="1800">
                <a:latin typeface="Work Sans"/>
                <a:ea typeface="Work Sans"/>
                <a:cs typeface="Work Sans"/>
                <a:sym typeface="Work Sans"/>
              </a:rPr>
              <a:t>Schools may share dining hall with participants from other schools.</a:t>
            </a:r>
            <a:endParaRPr b="1" i="0" sz="1800" u="none" cap="none" strike="noStrike">
              <a:solidFill>
                <a:srgbClr val="4D5659"/>
              </a:solidFill>
              <a:latin typeface="Work Sans"/>
              <a:ea typeface="Work Sans"/>
              <a:cs typeface="Work Sans"/>
              <a:sym typeface="Work Sans"/>
            </a:endParaRPr>
          </a:p>
          <a:p>
            <a:pPr indent="-171450" lvl="0" marL="285750" marR="0" rtl="0" algn="l">
              <a:lnSpc>
                <a:spcPct val="100000"/>
              </a:lnSpc>
              <a:spcBef>
                <a:spcPts val="360"/>
              </a:spcBef>
              <a:spcAft>
                <a:spcPts val="0"/>
              </a:spcAft>
              <a:buClr>
                <a:srgbClr val="4D5659"/>
              </a:buClr>
              <a:buSzPts val="1800"/>
              <a:buFont typeface="Work Sans"/>
              <a:buNone/>
            </a:pPr>
            <a:r>
              <a:t/>
            </a:r>
            <a:endParaRPr>
              <a:solidFill>
                <a:srgbClr val="4D5659"/>
              </a:solidFill>
              <a:latin typeface="Work Sans"/>
              <a:ea typeface="Work Sans"/>
              <a:cs typeface="Work Sans"/>
              <a:sym typeface="Work Sans"/>
            </a:endParaRPr>
          </a:p>
        </p:txBody>
      </p:sp>
      <p:pic>
        <p:nvPicPr>
          <p:cNvPr id="302" name="Google Shape;302;p19"/>
          <p:cNvPicPr preferRelativeResize="0"/>
          <p:nvPr/>
        </p:nvPicPr>
        <p:blipFill rotWithShape="1">
          <a:blip r:embed="rId3">
            <a:alphaModFix/>
          </a:blip>
          <a:srcRect b="0" l="0" r="0" t="0"/>
          <a:stretch/>
        </p:blipFill>
        <p:spPr>
          <a:xfrm>
            <a:off x="283489" y="1269294"/>
            <a:ext cx="4872966" cy="32587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0"/>
          <p:cNvSpPr txBox="1"/>
          <p:nvPr>
            <p:ph idx="1" type="body"/>
          </p:nvPr>
        </p:nvSpPr>
        <p:spPr>
          <a:xfrm>
            <a:off x="3092949" y="261938"/>
            <a:ext cx="5797200" cy="509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480"/>
              </a:spcBef>
              <a:spcAft>
                <a:spcPts val="0"/>
              </a:spcAft>
              <a:buSzPts val="2400"/>
              <a:buNone/>
            </a:pPr>
            <a:r>
              <a:rPr lang="en">
                <a:latin typeface="Work Sans"/>
                <a:ea typeface="Work Sans"/>
                <a:cs typeface="Work Sans"/>
                <a:sym typeface="Work Sans"/>
              </a:rPr>
              <a:t>Student and Family Agreements</a:t>
            </a:r>
            <a:endParaRPr>
              <a:latin typeface="Work Sans"/>
              <a:ea typeface="Work Sans"/>
              <a:cs typeface="Work Sans"/>
              <a:sym typeface="Work Sans"/>
            </a:endParaRPr>
          </a:p>
        </p:txBody>
      </p:sp>
      <p:sp>
        <p:nvSpPr>
          <p:cNvPr id="308" name="Google Shape;308;p20"/>
          <p:cNvSpPr txBox="1"/>
          <p:nvPr/>
        </p:nvSpPr>
        <p:spPr>
          <a:xfrm>
            <a:off x="173850" y="933254"/>
            <a:ext cx="8796300" cy="4210246"/>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00"/>
              </a:spcBef>
              <a:spcAft>
                <a:spcPts val="0"/>
              </a:spcAft>
              <a:buClr>
                <a:srgbClr val="4D5659"/>
              </a:buClr>
              <a:buSzPts val="1400"/>
              <a:buFont typeface="Work Sans"/>
              <a:buChar char="●"/>
            </a:pPr>
            <a:r>
              <a:rPr b="0" i="0" lang="en" sz="1600" u="none" cap="none" strike="noStrike">
                <a:solidFill>
                  <a:srgbClr val="4D5659"/>
                </a:solidFill>
                <a:latin typeface="Arial"/>
                <a:ea typeface="Arial"/>
                <a:cs typeface="Arial"/>
                <a:sym typeface="Arial"/>
              </a:rPr>
              <a:t>All students and adults are expected to fully participate in all aspects of the program.</a:t>
            </a:r>
            <a:br>
              <a:rPr b="0" i="0" lang="en" sz="1600" u="none" cap="none" strike="noStrike">
                <a:solidFill>
                  <a:srgbClr val="4D5659"/>
                </a:solidFill>
                <a:latin typeface="Arial"/>
                <a:ea typeface="Arial"/>
                <a:cs typeface="Arial"/>
                <a:sym typeface="Arial"/>
              </a:rPr>
            </a:br>
            <a:endParaRPr b="0" i="0" sz="1600" u="none" cap="none" strike="noStrike">
              <a:solidFill>
                <a:srgbClr val="4D5659"/>
              </a:solidFill>
              <a:latin typeface="Arial"/>
              <a:ea typeface="Arial"/>
              <a:cs typeface="Arial"/>
              <a:sym typeface="Arial"/>
            </a:endParaRPr>
          </a:p>
          <a:p>
            <a:pPr indent="-317500" lvl="0" marL="457200" marR="0" rtl="0" algn="l">
              <a:lnSpc>
                <a:spcPct val="100000"/>
              </a:lnSpc>
              <a:spcBef>
                <a:spcPts val="0"/>
              </a:spcBef>
              <a:spcAft>
                <a:spcPts val="0"/>
              </a:spcAft>
              <a:buClr>
                <a:srgbClr val="4D5659"/>
              </a:buClr>
              <a:buSzPts val="1400"/>
              <a:buFont typeface="Work Sans"/>
              <a:buChar char="●"/>
            </a:pPr>
            <a:r>
              <a:rPr b="0" i="0" lang="en" sz="1600" u="none" cap="none" strike="noStrike">
                <a:solidFill>
                  <a:srgbClr val="4D5659"/>
                </a:solidFill>
                <a:latin typeface="Arial"/>
                <a:ea typeface="Arial"/>
                <a:cs typeface="Arial"/>
                <a:sym typeface="Arial"/>
              </a:rPr>
              <a:t>Parents/guardians are responsible for picking up their child if they are too ill to hike, injured or need to be sent home because of a behavior violation. </a:t>
            </a:r>
            <a:br>
              <a:rPr b="0" i="0" lang="en" sz="1600" u="none" cap="none" strike="noStrike">
                <a:solidFill>
                  <a:srgbClr val="4D5659"/>
                </a:solidFill>
                <a:latin typeface="Arial"/>
                <a:ea typeface="Arial"/>
                <a:cs typeface="Arial"/>
                <a:sym typeface="Arial"/>
              </a:rPr>
            </a:br>
            <a:endParaRPr b="0" i="0" sz="1600" u="none" cap="none" strike="noStrike">
              <a:solidFill>
                <a:srgbClr val="4D5659"/>
              </a:solidFill>
              <a:latin typeface="Arial"/>
              <a:ea typeface="Arial"/>
              <a:cs typeface="Arial"/>
              <a:sym typeface="Arial"/>
            </a:endParaRPr>
          </a:p>
          <a:p>
            <a:pPr indent="-317500" lvl="0" marL="457200" marR="0" rtl="0" algn="l">
              <a:lnSpc>
                <a:spcPct val="100000"/>
              </a:lnSpc>
              <a:spcBef>
                <a:spcPts val="0"/>
              </a:spcBef>
              <a:spcAft>
                <a:spcPts val="0"/>
              </a:spcAft>
              <a:buClr>
                <a:srgbClr val="4D5659"/>
              </a:buClr>
              <a:buSzPts val="1400"/>
              <a:buFont typeface="Work Sans"/>
              <a:buChar char="●"/>
            </a:pPr>
            <a:r>
              <a:rPr b="0" i="0" lang="en" sz="1600" u="none" cap="none" strike="noStrike">
                <a:solidFill>
                  <a:srgbClr val="4D5659"/>
                </a:solidFill>
                <a:latin typeface="Arial"/>
                <a:ea typeface="Arial"/>
                <a:cs typeface="Arial"/>
                <a:sym typeface="Arial"/>
              </a:rPr>
              <a:t>Safe and inclusive behavior is important. Participants are expected to follow all behavior guidelines. Students must review </a:t>
            </a:r>
            <a:r>
              <a:rPr b="1" i="0" lang="en" sz="1600" u="none" cap="none" strike="noStrike">
                <a:solidFill>
                  <a:srgbClr val="4D5659"/>
                </a:solidFill>
                <a:latin typeface="Arial"/>
                <a:ea typeface="Arial"/>
                <a:cs typeface="Arial"/>
                <a:sym typeface="Arial"/>
              </a:rPr>
              <a:t>student expectations in </a:t>
            </a:r>
            <a:r>
              <a:rPr b="1" i="0" lang="en" sz="1600" u="sng" cap="none" strike="noStrike">
                <a:solidFill>
                  <a:srgbClr val="4D5659"/>
                </a:solidFill>
                <a:latin typeface="Arial"/>
                <a:ea typeface="Arial"/>
                <a:cs typeface="Arial"/>
                <a:sym typeface="Arial"/>
                <a:hlinkClick r:id="rId3">
                  <a:extLst>
                    <a:ext uri="{A12FA001-AC4F-418D-AE19-62706E023703}">
                      <ahyp:hlinkClr val="tx"/>
                    </a:ext>
                  </a:extLst>
                </a:hlinkClick>
              </a:rPr>
              <a:t>English</a:t>
            </a:r>
            <a:r>
              <a:rPr b="1" i="0" lang="en" sz="1600" u="none" cap="none" strike="noStrike">
                <a:solidFill>
                  <a:srgbClr val="4D5659"/>
                </a:solidFill>
                <a:latin typeface="Arial"/>
                <a:ea typeface="Arial"/>
                <a:cs typeface="Arial"/>
                <a:sym typeface="Arial"/>
              </a:rPr>
              <a:t> or </a:t>
            </a:r>
            <a:r>
              <a:rPr b="1" i="0" lang="en" sz="1600" u="sng" cap="none" strike="noStrike">
                <a:solidFill>
                  <a:srgbClr val="4D5659"/>
                </a:solidFill>
                <a:latin typeface="Arial"/>
                <a:ea typeface="Arial"/>
                <a:cs typeface="Arial"/>
                <a:sym typeface="Arial"/>
                <a:hlinkClick r:id="rId4">
                  <a:extLst>
                    <a:ext uri="{A12FA001-AC4F-418D-AE19-62706E023703}">
                      <ahyp:hlinkClr val="tx"/>
                    </a:ext>
                  </a:extLst>
                </a:hlinkClick>
              </a:rPr>
              <a:t>Spanish</a:t>
            </a:r>
            <a:r>
              <a:rPr b="1" i="0" lang="en" sz="1600" u="none" cap="none" strike="noStrike">
                <a:solidFill>
                  <a:srgbClr val="4D5659"/>
                </a:solidFill>
                <a:latin typeface="Arial"/>
                <a:ea typeface="Arial"/>
                <a:cs typeface="Arial"/>
                <a:sym typeface="Arial"/>
              </a:rPr>
              <a:t> </a:t>
            </a:r>
            <a:r>
              <a:rPr b="0" i="0" lang="en" sz="1600" u="none" cap="none" strike="noStrike">
                <a:solidFill>
                  <a:srgbClr val="4D5659"/>
                </a:solidFill>
                <a:latin typeface="Arial"/>
                <a:ea typeface="Arial"/>
                <a:cs typeface="Arial"/>
                <a:sym typeface="Arial"/>
              </a:rPr>
              <a:t>prior to arrival.</a:t>
            </a:r>
            <a:br>
              <a:rPr b="0" i="0" lang="en" sz="1600" u="none" cap="none" strike="noStrike">
                <a:solidFill>
                  <a:srgbClr val="4D5659"/>
                </a:solidFill>
                <a:latin typeface="Arial"/>
                <a:ea typeface="Arial"/>
                <a:cs typeface="Arial"/>
                <a:sym typeface="Arial"/>
              </a:rPr>
            </a:br>
            <a:endParaRPr b="0" i="0" sz="1600" u="none" cap="none" strike="noStrike">
              <a:solidFill>
                <a:srgbClr val="4D5659"/>
              </a:solidFill>
              <a:latin typeface="Arial"/>
              <a:ea typeface="Arial"/>
              <a:cs typeface="Arial"/>
              <a:sym typeface="Arial"/>
            </a:endParaRPr>
          </a:p>
          <a:p>
            <a:pPr indent="-317500" lvl="0" marL="457200" marR="0" rtl="0" algn="l">
              <a:lnSpc>
                <a:spcPct val="100000"/>
              </a:lnSpc>
              <a:spcBef>
                <a:spcPts val="0"/>
              </a:spcBef>
              <a:spcAft>
                <a:spcPts val="0"/>
              </a:spcAft>
              <a:buClr>
                <a:srgbClr val="4D5659"/>
              </a:buClr>
              <a:buSzPts val="1400"/>
              <a:buFont typeface="Work Sans"/>
              <a:buChar char="●"/>
            </a:pPr>
            <a:r>
              <a:rPr b="0" i="0" lang="en" sz="1600" u="none" cap="none" strike="noStrike">
                <a:solidFill>
                  <a:srgbClr val="4D5659"/>
                </a:solidFill>
                <a:latin typeface="Arial"/>
                <a:ea typeface="Arial"/>
                <a:cs typeface="Arial"/>
                <a:sym typeface="Arial"/>
              </a:rPr>
              <a:t>NatureBridge Cell Phone Policy:</a:t>
            </a:r>
            <a:endParaRPr b="0" i="0" sz="1600" u="none" cap="none" strike="noStrike">
              <a:solidFill>
                <a:srgbClr val="4D5659"/>
              </a:solidFill>
              <a:latin typeface="Arial"/>
              <a:ea typeface="Arial"/>
              <a:cs typeface="Arial"/>
              <a:sym typeface="Arial"/>
            </a:endParaRPr>
          </a:p>
          <a:p>
            <a:pPr indent="-317500" lvl="1" marL="914400" marR="0" rtl="0" algn="l">
              <a:lnSpc>
                <a:spcPct val="100000"/>
              </a:lnSpc>
              <a:spcBef>
                <a:spcPts val="0"/>
              </a:spcBef>
              <a:spcAft>
                <a:spcPts val="0"/>
              </a:spcAft>
              <a:buClr>
                <a:srgbClr val="4D5659"/>
              </a:buClr>
              <a:buSzPts val="1400"/>
              <a:buFont typeface="Arial"/>
              <a:buChar char="–"/>
            </a:pPr>
            <a:r>
              <a:rPr b="1" i="0" lang="en" sz="1600" u="none" cap="none" strike="noStrike">
                <a:solidFill>
                  <a:srgbClr val="4D5659"/>
                </a:solidFill>
                <a:latin typeface="Arial"/>
                <a:ea typeface="Arial"/>
                <a:cs typeface="Arial"/>
                <a:sym typeface="Arial"/>
              </a:rPr>
              <a:t>Policy [4.16] When student participants are in learning groups with NatureBridge educators and school chaperones, cell phones should be set in airplane mode and used only for taking photos, video or specific school projects. When student participants are not in learning groups, any cell phone use will be supervised by teachers and chaperones. Student participants may not use cell phones in NatureBridge cabins, dining halls, or bathrooms.</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1"/>
          <p:cNvSpPr txBox="1"/>
          <p:nvPr>
            <p:ph idx="1" type="body"/>
          </p:nvPr>
        </p:nvSpPr>
        <p:spPr>
          <a:xfrm>
            <a:off x="3092949" y="261938"/>
            <a:ext cx="5797200" cy="509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480"/>
              </a:spcBef>
              <a:spcAft>
                <a:spcPts val="0"/>
              </a:spcAft>
              <a:buSzPts val="2400"/>
              <a:buNone/>
            </a:pPr>
            <a:r>
              <a:rPr lang="en">
                <a:latin typeface="Work Sans"/>
                <a:ea typeface="Work Sans"/>
                <a:cs typeface="Work Sans"/>
                <a:sym typeface="Work Sans"/>
              </a:rPr>
              <a:t>Next Steps</a:t>
            </a:r>
            <a:endParaRPr>
              <a:latin typeface="Work Sans"/>
              <a:ea typeface="Work Sans"/>
              <a:cs typeface="Work Sans"/>
              <a:sym typeface="Work Sans"/>
            </a:endParaRPr>
          </a:p>
        </p:txBody>
      </p:sp>
      <p:sp>
        <p:nvSpPr>
          <p:cNvPr id="314" name="Google Shape;314;p21"/>
          <p:cNvSpPr txBox="1"/>
          <p:nvPr/>
        </p:nvSpPr>
        <p:spPr>
          <a:xfrm>
            <a:off x="92025" y="1354024"/>
            <a:ext cx="8998800" cy="3527537"/>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360"/>
              </a:spcBef>
              <a:spcAft>
                <a:spcPts val="0"/>
              </a:spcAft>
              <a:buClr>
                <a:srgbClr val="4D5659"/>
              </a:buClr>
              <a:buSzPts val="1400"/>
              <a:buFont typeface="Work Sans"/>
              <a:buChar char="●"/>
            </a:pPr>
            <a:r>
              <a:rPr b="1" i="0" lang="en" sz="2000" u="none" cap="none" strike="noStrike">
                <a:solidFill>
                  <a:srgbClr val="4D5659"/>
                </a:solidFill>
                <a:latin typeface="Work Sans"/>
                <a:ea typeface="Work Sans"/>
                <a:cs typeface="Work Sans"/>
                <a:sym typeface="Work Sans"/>
              </a:rPr>
              <a:t>Online Participant Registration Forms</a:t>
            </a:r>
            <a:endParaRPr b="1" i="0" sz="2000" u="none" cap="none" strike="noStrike">
              <a:solidFill>
                <a:srgbClr val="4D5659"/>
              </a:solidFill>
              <a:latin typeface="Work Sans"/>
              <a:ea typeface="Work Sans"/>
              <a:cs typeface="Work Sans"/>
              <a:sym typeface="Work Sans"/>
            </a:endParaRPr>
          </a:p>
          <a:p>
            <a:pPr indent="0" lvl="0" marL="457200" marR="0" rtl="0" algn="l">
              <a:lnSpc>
                <a:spcPct val="100000"/>
              </a:lnSpc>
              <a:spcBef>
                <a:spcPts val="360"/>
              </a:spcBef>
              <a:spcAft>
                <a:spcPts val="0"/>
              </a:spcAft>
              <a:buClr>
                <a:srgbClr val="000000"/>
              </a:buClr>
              <a:buSzPts val="2000"/>
              <a:buFont typeface="Arial"/>
              <a:buNone/>
            </a:pPr>
            <a:r>
              <a:rPr b="1" i="0" lang="en" sz="2000" u="none" cap="none" strike="noStrike">
                <a:solidFill>
                  <a:srgbClr val="4D5659"/>
                </a:solidFill>
                <a:latin typeface="Work Sans"/>
                <a:ea typeface="Work Sans"/>
                <a:cs typeface="Work Sans"/>
                <a:sym typeface="Work Sans"/>
              </a:rPr>
              <a:t>All program participants, students AND adults, must complete this form. Your group coordinator will send the link to you.</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317500" lvl="0" marL="457200" marR="0" rtl="0" algn="l">
              <a:lnSpc>
                <a:spcPct val="100000"/>
              </a:lnSpc>
              <a:spcBef>
                <a:spcPts val="360"/>
              </a:spcBef>
              <a:spcAft>
                <a:spcPts val="0"/>
              </a:spcAft>
              <a:buClr>
                <a:srgbClr val="4D5659"/>
              </a:buClr>
              <a:buSzPts val="1400"/>
              <a:buFont typeface="Work Sans"/>
              <a:buChar char="●"/>
            </a:pPr>
            <a:r>
              <a:rPr b="1" i="0" lang="en" sz="2000" u="none" cap="none" strike="noStrike">
                <a:solidFill>
                  <a:srgbClr val="4D5659"/>
                </a:solidFill>
                <a:latin typeface="Work Sans"/>
                <a:ea typeface="Work Sans"/>
                <a:cs typeface="Work Sans"/>
                <a:sym typeface="Work Sans"/>
              </a:rPr>
              <a:t>Communication with NatureBridge</a:t>
            </a:r>
            <a:endParaRPr b="1" i="0" sz="2000" u="none" cap="none" strike="noStrike">
              <a:solidFill>
                <a:srgbClr val="4D5659"/>
              </a:solidFill>
              <a:latin typeface="Work Sans"/>
              <a:ea typeface="Work Sans"/>
              <a:cs typeface="Work Sans"/>
              <a:sym typeface="Work Sans"/>
            </a:endParaRPr>
          </a:p>
          <a:p>
            <a:pPr indent="0" lvl="0" marL="457200" marR="0" rtl="0" algn="l">
              <a:lnSpc>
                <a:spcPct val="100000"/>
              </a:lnSpc>
              <a:spcBef>
                <a:spcPts val="360"/>
              </a:spcBef>
              <a:spcAft>
                <a:spcPts val="0"/>
              </a:spcAft>
              <a:buClr>
                <a:srgbClr val="000000"/>
              </a:buClr>
              <a:buSzPts val="2000"/>
              <a:buFont typeface="Arial"/>
              <a:buNone/>
            </a:pPr>
            <a:r>
              <a:rPr b="1" i="0" lang="en" sz="2000" u="none" cap="none" strike="noStrike">
                <a:solidFill>
                  <a:srgbClr val="4D5659"/>
                </a:solidFill>
                <a:latin typeface="Work Sans"/>
                <a:ea typeface="Work Sans"/>
                <a:cs typeface="Work Sans"/>
                <a:sym typeface="Work Sans"/>
              </a:rPr>
              <a:t>NatureBridge maintains direct contact with your school’s group coordinator. Please direct all questions to that individual.</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317500" lvl="0" marL="457200" marR="0" rtl="0" algn="l">
              <a:lnSpc>
                <a:spcPct val="100000"/>
              </a:lnSpc>
              <a:spcBef>
                <a:spcPts val="360"/>
              </a:spcBef>
              <a:spcAft>
                <a:spcPts val="0"/>
              </a:spcAft>
              <a:buClr>
                <a:srgbClr val="4D5659"/>
              </a:buClr>
              <a:buSzPts val="1400"/>
              <a:buFont typeface="Work Sans"/>
              <a:buChar char="●"/>
            </a:pPr>
            <a:r>
              <a:rPr b="1" i="0" lang="en" sz="2000" u="none" cap="none" strike="noStrike">
                <a:solidFill>
                  <a:srgbClr val="4D5659"/>
                </a:solidFill>
                <a:latin typeface="Work Sans"/>
                <a:ea typeface="Work Sans"/>
                <a:cs typeface="Work Sans"/>
                <a:sym typeface="Work Sans"/>
              </a:rPr>
              <a:t>Visit NatureBridge’s website to find information for </a:t>
            </a:r>
            <a:r>
              <a:rPr b="1" i="0" lang="en" sz="2000" u="sng" cap="none" strike="noStrike">
                <a:solidFill>
                  <a:schemeClr val="hlink"/>
                </a:solidFill>
                <a:latin typeface="Work Sans"/>
                <a:ea typeface="Work Sans"/>
                <a:cs typeface="Work Sans"/>
                <a:sym typeface="Work Sans"/>
                <a:hlinkClick r:id="rId3"/>
              </a:rPr>
              <a:t>Student, Families and Chaperones</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360"/>
              </a:spcBef>
              <a:spcAft>
                <a:spcPts val="0"/>
              </a:spcAft>
              <a:buClr>
                <a:srgbClr val="000000"/>
              </a:buClr>
              <a:buSzPts val="1400"/>
              <a:buFont typeface="Arial"/>
              <a:buNone/>
            </a:pPr>
            <a:r>
              <a:t/>
            </a:r>
            <a:endParaRPr b="0" i="0" sz="1400" u="none" cap="none" strike="noStrike">
              <a:solidFill>
                <a:srgbClr val="4D5659"/>
              </a:solidFill>
              <a:latin typeface="Work Sans"/>
              <a:ea typeface="Work Sans"/>
              <a:cs typeface="Work Sans"/>
              <a:sym typeface="Work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2"/>
          <p:cNvSpPr txBox="1"/>
          <p:nvPr>
            <p:ph idx="1" type="body"/>
          </p:nvPr>
        </p:nvSpPr>
        <p:spPr>
          <a:xfrm>
            <a:off x="3092949" y="261938"/>
            <a:ext cx="5797200" cy="509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480"/>
              </a:spcBef>
              <a:spcAft>
                <a:spcPts val="0"/>
              </a:spcAft>
              <a:buSzPts val="2400"/>
              <a:buNone/>
            </a:pPr>
            <a:r>
              <a:rPr lang="en">
                <a:latin typeface="Work Sans"/>
                <a:ea typeface="Work Sans"/>
                <a:cs typeface="Work Sans"/>
                <a:sym typeface="Work Sans"/>
              </a:rPr>
              <a:t>Questions?</a:t>
            </a:r>
            <a:endParaRPr>
              <a:latin typeface="Work Sans"/>
              <a:ea typeface="Work Sans"/>
              <a:cs typeface="Work Sans"/>
              <a:sym typeface="Work Sans"/>
            </a:endParaRPr>
          </a:p>
        </p:txBody>
      </p:sp>
      <p:sp>
        <p:nvSpPr>
          <p:cNvPr id="320" name="Google Shape;320;p22"/>
          <p:cNvSpPr txBox="1"/>
          <p:nvPr>
            <p:ph idx="2" type="body"/>
          </p:nvPr>
        </p:nvSpPr>
        <p:spPr>
          <a:xfrm>
            <a:off x="54875" y="1888925"/>
            <a:ext cx="3771900" cy="140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000">
                <a:latin typeface="Work Sans"/>
                <a:ea typeface="Work Sans"/>
                <a:cs typeface="Work Sans"/>
                <a:sym typeface="Work Sans"/>
              </a:rPr>
              <a:t>NatureBridge is eager to welcome your school to its Golden Gate campus in </a:t>
            </a:r>
            <a:endParaRPr/>
          </a:p>
          <a:p>
            <a:pPr indent="0" lvl="0" marL="0" rtl="0" algn="l">
              <a:lnSpc>
                <a:spcPct val="100000"/>
              </a:lnSpc>
              <a:spcBef>
                <a:spcPts val="0"/>
              </a:spcBef>
              <a:spcAft>
                <a:spcPts val="0"/>
              </a:spcAft>
              <a:buClr>
                <a:schemeClr val="dk1"/>
              </a:buClr>
              <a:buSzPts val="1100"/>
              <a:buFont typeface="Arial"/>
              <a:buNone/>
            </a:pPr>
            <a:r>
              <a:rPr b="1" lang="en" sz="2000">
                <a:latin typeface="Work Sans"/>
                <a:ea typeface="Work Sans"/>
                <a:cs typeface="Work Sans"/>
                <a:sym typeface="Work Sans"/>
              </a:rPr>
              <a:t>the Marin Headlands!</a:t>
            </a:r>
            <a:endParaRPr b="1" sz="2000"/>
          </a:p>
        </p:txBody>
      </p:sp>
      <p:pic>
        <p:nvPicPr>
          <p:cNvPr id="321" name="Google Shape;321;p22"/>
          <p:cNvPicPr preferRelativeResize="0"/>
          <p:nvPr/>
        </p:nvPicPr>
        <p:blipFill rotWithShape="1">
          <a:blip r:embed="rId3">
            <a:alphaModFix/>
          </a:blip>
          <a:srcRect b="0" l="0" r="0" t="0"/>
          <a:stretch/>
        </p:blipFill>
        <p:spPr>
          <a:xfrm>
            <a:off x="3959675" y="1429463"/>
            <a:ext cx="5002200" cy="333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Where is NatureBridge located?</a:t>
            </a:r>
            <a:endParaRPr i="0" sz="2400" u="none" cap="none" strike="noStrike">
              <a:solidFill>
                <a:srgbClr val="6DA838"/>
              </a:solidFill>
              <a:latin typeface="Work Sans"/>
              <a:ea typeface="Work Sans"/>
              <a:cs typeface="Work Sans"/>
              <a:sym typeface="Work Sans"/>
            </a:endParaRPr>
          </a:p>
        </p:txBody>
      </p:sp>
      <p:pic>
        <p:nvPicPr>
          <p:cNvPr descr="mainparksmap.jpg" id="163" name="Google Shape;163;p3"/>
          <p:cNvPicPr preferRelativeResize="0"/>
          <p:nvPr/>
        </p:nvPicPr>
        <p:blipFill rotWithShape="1">
          <a:blip r:embed="rId3">
            <a:alphaModFix/>
          </a:blip>
          <a:srcRect b="0" l="0" r="0" t="0"/>
          <a:stretch/>
        </p:blipFill>
        <p:spPr>
          <a:xfrm>
            <a:off x="3544845" y="981039"/>
            <a:ext cx="4190062" cy="4091704"/>
          </a:xfrm>
          <a:prstGeom prst="rect">
            <a:avLst/>
          </a:prstGeom>
          <a:noFill/>
          <a:ln>
            <a:noFill/>
          </a:ln>
        </p:spPr>
      </p:pic>
      <p:cxnSp>
        <p:nvCxnSpPr>
          <p:cNvPr id="164" name="Google Shape;164;p3"/>
          <p:cNvCxnSpPr/>
          <p:nvPr/>
        </p:nvCxnSpPr>
        <p:spPr>
          <a:xfrm flipH="1">
            <a:off x="6111361" y="1764846"/>
            <a:ext cx="2590500" cy="886500"/>
          </a:xfrm>
          <a:prstGeom prst="straightConnector1">
            <a:avLst/>
          </a:prstGeom>
          <a:noFill/>
          <a:ln cap="flat" cmpd="sng" w="82550">
            <a:solidFill>
              <a:srgbClr val="FFFF00"/>
            </a:solidFill>
            <a:prstDash val="solid"/>
            <a:round/>
            <a:headEnd len="sm" w="sm" type="none"/>
            <a:tailEnd len="lg" w="lg" type="stealth"/>
          </a:ln>
          <a:effectLst>
            <a:outerShdw blurRad="40000" rotWithShape="0" dir="5400000" dist="20000">
              <a:srgbClr val="000000">
                <a:alpha val="36862"/>
              </a:srgbClr>
            </a:outerShdw>
          </a:effectLst>
        </p:spPr>
      </p:cxnSp>
      <p:sp>
        <p:nvSpPr>
          <p:cNvPr id="165" name="Google Shape;165;p3"/>
          <p:cNvSpPr txBox="1"/>
          <p:nvPr/>
        </p:nvSpPr>
        <p:spPr>
          <a:xfrm>
            <a:off x="0" y="1127075"/>
            <a:ext cx="3172800" cy="3109200"/>
          </a:xfrm>
          <a:prstGeom prst="rect">
            <a:avLst/>
          </a:prstGeom>
          <a:noFill/>
          <a:ln>
            <a:noFill/>
          </a:ln>
        </p:spPr>
        <p:txBody>
          <a:bodyPr anchorCtr="0" anchor="t" bIns="91425" lIns="91425" spcFirstLastPara="1" rIns="91425" wrap="square" tIns="91425">
            <a:spAutoFit/>
          </a:bodyPr>
          <a:lstStyle/>
          <a:p>
            <a:pPr indent="0" lvl="0" marL="0" rtl="0" algn="l">
              <a:lnSpc>
                <a:spcPct val="175000"/>
              </a:lnSpc>
              <a:spcBef>
                <a:spcPts val="0"/>
              </a:spcBef>
              <a:spcAft>
                <a:spcPts val="0"/>
              </a:spcAft>
              <a:buNone/>
            </a:pPr>
            <a:r>
              <a:rPr b="1" lang="en" sz="2000">
                <a:solidFill>
                  <a:srgbClr val="4A4A4A"/>
                </a:solidFill>
                <a:latin typeface="Work Sans"/>
                <a:ea typeface="Work Sans"/>
                <a:cs typeface="Work Sans"/>
                <a:sym typeface="Work Sans"/>
              </a:rPr>
              <a:t>Golden Gate</a:t>
            </a:r>
            <a:br>
              <a:rPr b="1" lang="en" sz="2000">
                <a:solidFill>
                  <a:srgbClr val="4A4A4A"/>
                </a:solidFill>
                <a:latin typeface="Work Sans"/>
                <a:ea typeface="Work Sans"/>
                <a:cs typeface="Work Sans"/>
                <a:sym typeface="Work Sans"/>
              </a:rPr>
            </a:br>
            <a:r>
              <a:rPr b="1" lang="en" sz="2000">
                <a:solidFill>
                  <a:srgbClr val="4A4A4A"/>
                </a:solidFill>
                <a:latin typeface="Work Sans"/>
                <a:ea typeface="Work Sans"/>
                <a:cs typeface="Work Sans"/>
                <a:sym typeface="Work Sans"/>
              </a:rPr>
              <a:t>1033 Fort Cronkhite</a:t>
            </a:r>
            <a:br>
              <a:rPr b="1" lang="en" sz="2000">
                <a:solidFill>
                  <a:srgbClr val="4A4A4A"/>
                </a:solidFill>
                <a:latin typeface="Work Sans"/>
                <a:ea typeface="Work Sans"/>
                <a:cs typeface="Work Sans"/>
                <a:sym typeface="Work Sans"/>
              </a:rPr>
            </a:br>
            <a:r>
              <a:rPr b="1" lang="en" sz="2000">
                <a:solidFill>
                  <a:srgbClr val="4A4A4A"/>
                </a:solidFill>
                <a:latin typeface="Work Sans"/>
                <a:ea typeface="Work Sans"/>
                <a:cs typeface="Work Sans"/>
                <a:sym typeface="Work Sans"/>
              </a:rPr>
              <a:t>Sausalito, CA</a:t>
            </a:r>
            <a:endParaRPr b="1" sz="2000">
              <a:solidFill>
                <a:srgbClr val="4A4A4A"/>
              </a:solidFill>
              <a:latin typeface="Work Sans"/>
              <a:ea typeface="Work Sans"/>
              <a:cs typeface="Work Sans"/>
              <a:sym typeface="Work Sans"/>
            </a:endParaRPr>
          </a:p>
          <a:p>
            <a:pPr indent="0" lvl="0" marL="0" rtl="0" algn="l">
              <a:lnSpc>
                <a:spcPct val="175000"/>
              </a:lnSpc>
              <a:spcBef>
                <a:spcPts val="1800"/>
              </a:spcBef>
              <a:spcAft>
                <a:spcPts val="0"/>
              </a:spcAft>
              <a:buClr>
                <a:schemeClr val="dk1"/>
              </a:buClr>
              <a:buSzPts val="1100"/>
              <a:buFont typeface="Arial"/>
              <a:buNone/>
            </a:pPr>
            <a:r>
              <a:rPr b="1" lang="en" sz="2000" u="sng">
                <a:solidFill>
                  <a:srgbClr val="38761D"/>
                </a:solidFill>
                <a:latin typeface="Work Sans"/>
                <a:ea typeface="Work Sans"/>
                <a:cs typeface="Work Sans"/>
                <a:sym typeface="Work Sans"/>
                <a:hlinkClick r:id="rId4">
                  <a:extLst>
                    <a:ext uri="{A12FA001-AC4F-418D-AE19-62706E023703}">
                      <ahyp:hlinkClr val="tx"/>
                    </a:ext>
                  </a:extLst>
                </a:hlinkClick>
              </a:rPr>
              <a:t>NatureBridge.org</a:t>
            </a:r>
            <a:endParaRPr b="1" sz="2000">
              <a:solidFill>
                <a:srgbClr val="38761D"/>
              </a:solidFill>
              <a:latin typeface="Work Sans"/>
              <a:ea typeface="Work Sans"/>
              <a:cs typeface="Work Sans"/>
              <a:sym typeface="Work Sans"/>
            </a:endParaRPr>
          </a:p>
          <a:p>
            <a:pPr indent="0" lvl="0" marL="0" rtl="0" algn="l">
              <a:lnSpc>
                <a:spcPct val="175000"/>
              </a:lnSpc>
              <a:spcBef>
                <a:spcPts val="1800"/>
              </a:spcBef>
              <a:spcAft>
                <a:spcPts val="1800"/>
              </a:spcAft>
              <a:buNone/>
            </a:pPr>
            <a:r>
              <a:rPr lang="en" sz="2000" u="sng">
                <a:solidFill>
                  <a:schemeClr val="dk1"/>
                </a:solidFill>
                <a:latin typeface="Work Sans"/>
                <a:ea typeface="Work Sans"/>
                <a:cs typeface="Work Sans"/>
                <a:sym typeface="Work Sans"/>
                <a:hlinkClick r:id="rId5">
                  <a:extLst>
                    <a:ext uri="{A12FA001-AC4F-418D-AE19-62706E023703}">
                      <ahyp:hlinkClr val="tx"/>
                    </a:ext>
                  </a:extLst>
                </a:hlinkClick>
              </a:rPr>
              <a:t>Driving directions</a:t>
            </a:r>
            <a:endParaRPr sz="2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
          <p:cNvSpPr txBox="1"/>
          <p:nvPr>
            <p:ph idx="1" type="body"/>
          </p:nvPr>
        </p:nvSpPr>
        <p:spPr>
          <a:xfrm>
            <a:off x="2859025" y="261950"/>
            <a:ext cx="6030900" cy="50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DA838"/>
              </a:buClr>
              <a:buSzPts val="600"/>
              <a:buFont typeface="Arial"/>
              <a:buNone/>
            </a:pPr>
            <a:r>
              <a:rPr b="1" i="0" lang="en" sz="2400" u="none" cap="none" strike="noStrike">
                <a:solidFill>
                  <a:srgbClr val="6DA838"/>
                </a:solidFill>
                <a:latin typeface="Work Sans"/>
                <a:ea typeface="Work Sans"/>
                <a:cs typeface="Work Sans"/>
                <a:sym typeface="Work Sans"/>
              </a:rPr>
              <a:t>Beach Campus at Rodeo Beach</a:t>
            </a:r>
            <a:endParaRPr b="1">
              <a:solidFill>
                <a:srgbClr val="6AA84F"/>
              </a:solidFill>
              <a:latin typeface="Work Sans"/>
              <a:ea typeface="Work Sans"/>
              <a:cs typeface="Work Sans"/>
              <a:sym typeface="Work Sans"/>
            </a:endParaRPr>
          </a:p>
        </p:txBody>
      </p:sp>
      <p:sp>
        <p:nvSpPr>
          <p:cNvPr id="172" name="Google Shape;172;p4"/>
          <p:cNvSpPr/>
          <p:nvPr/>
        </p:nvSpPr>
        <p:spPr>
          <a:xfrm>
            <a:off x="4479667" y="2387084"/>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73" name="Google Shape;173;p4"/>
          <p:cNvSpPr/>
          <p:nvPr/>
        </p:nvSpPr>
        <p:spPr>
          <a:xfrm>
            <a:off x="4479667" y="2387084"/>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goga.png" id="174" name="Google Shape;174;p4"/>
          <p:cNvPicPr preferRelativeResize="0"/>
          <p:nvPr/>
        </p:nvPicPr>
        <p:blipFill rotWithShape="1">
          <a:blip r:embed="rId3">
            <a:alphaModFix/>
          </a:blip>
          <a:srcRect b="0" l="0" r="0" t="0"/>
          <a:stretch/>
        </p:blipFill>
        <p:spPr>
          <a:xfrm>
            <a:off x="284498" y="1142624"/>
            <a:ext cx="5849464" cy="3884059"/>
          </a:xfrm>
          <a:prstGeom prst="rect">
            <a:avLst/>
          </a:prstGeom>
          <a:noFill/>
          <a:ln>
            <a:noFill/>
          </a:ln>
        </p:spPr>
      </p:pic>
      <p:cxnSp>
        <p:nvCxnSpPr>
          <p:cNvPr id="175" name="Google Shape;175;p4"/>
          <p:cNvCxnSpPr/>
          <p:nvPr/>
        </p:nvCxnSpPr>
        <p:spPr>
          <a:xfrm flipH="1">
            <a:off x="2329241" y="2986285"/>
            <a:ext cx="3465000" cy="886500"/>
          </a:xfrm>
          <a:prstGeom prst="straightConnector1">
            <a:avLst/>
          </a:prstGeom>
          <a:noFill/>
          <a:ln cap="flat" cmpd="sng" w="82550">
            <a:solidFill>
              <a:srgbClr val="FFFF00"/>
            </a:solidFill>
            <a:prstDash val="solid"/>
            <a:round/>
            <a:headEnd len="sm" w="sm" type="none"/>
            <a:tailEnd len="lg" w="lg" type="stealth"/>
          </a:ln>
          <a:effectLst>
            <a:outerShdw blurRad="40000" rotWithShape="0" dir="5400000" dist="20000">
              <a:srgbClr val="000000">
                <a:alpha val="36862"/>
              </a:srgbClr>
            </a:outerShdw>
          </a:effectLst>
        </p:spPr>
      </p:cxnSp>
      <p:sp>
        <p:nvSpPr>
          <p:cNvPr id="176" name="Google Shape;176;p4"/>
          <p:cNvSpPr txBox="1"/>
          <p:nvPr/>
        </p:nvSpPr>
        <p:spPr>
          <a:xfrm>
            <a:off x="6446500" y="1306198"/>
            <a:ext cx="2341500" cy="37860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0"/>
              </a:spcBef>
              <a:spcAft>
                <a:spcPts val="0"/>
              </a:spcAft>
              <a:buClr>
                <a:srgbClr val="434343"/>
              </a:buClr>
              <a:buSzPts val="2000"/>
              <a:buFont typeface="Work Sans"/>
              <a:buChar char="●"/>
            </a:pPr>
            <a:r>
              <a:rPr b="1" i="0" lang="en" sz="2000" u="none" cap="none" strike="noStrike">
                <a:solidFill>
                  <a:srgbClr val="434343"/>
                </a:solidFill>
                <a:latin typeface="Work Sans"/>
                <a:ea typeface="Work Sans"/>
                <a:cs typeface="Work Sans"/>
                <a:sym typeface="Work Sans"/>
              </a:rPr>
              <a:t>Located in the Marin Headlands</a:t>
            </a:r>
            <a:endParaRPr b="1" i="0" sz="2000" u="none" cap="none" strike="noStrike">
              <a:solidFill>
                <a:srgbClr val="434343"/>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434343"/>
              </a:solidFill>
              <a:latin typeface="Work Sans"/>
              <a:ea typeface="Work Sans"/>
              <a:cs typeface="Work Sans"/>
              <a:sym typeface="Work Sans"/>
            </a:endParaRPr>
          </a:p>
          <a:p>
            <a:pPr indent="-355600" lvl="0" marL="457200" marR="0" rtl="0" algn="l">
              <a:lnSpc>
                <a:spcPct val="100000"/>
              </a:lnSpc>
              <a:spcBef>
                <a:spcPts val="0"/>
              </a:spcBef>
              <a:spcAft>
                <a:spcPts val="0"/>
              </a:spcAft>
              <a:buClr>
                <a:srgbClr val="434343"/>
              </a:buClr>
              <a:buSzPts val="2000"/>
              <a:buFont typeface="Work Sans"/>
              <a:buChar char="●"/>
            </a:pPr>
            <a:r>
              <a:rPr b="1" lang="en" sz="2000">
                <a:solidFill>
                  <a:srgbClr val="434343"/>
                </a:solidFill>
                <a:latin typeface="Work Sans"/>
                <a:ea typeface="Work Sans"/>
                <a:cs typeface="Work Sans"/>
                <a:sym typeface="Work Sans"/>
              </a:rPr>
              <a:t>10</a:t>
            </a:r>
            <a:r>
              <a:rPr b="1" i="0" lang="en" sz="2000" u="none" cap="none" strike="noStrike">
                <a:solidFill>
                  <a:srgbClr val="434343"/>
                </a:solidFill>
                <a:latin typeface="Work Sans"/>
                <a:ea typeface="Work Sans"/>
                <a:cs typeface="Work Sans"/>
                <a:sym typeface="Work Sans"/>
              </a:rPr>
              <a:t> minutes north of Golden Gate Bridge </a:t>
            </a:r>
            <a:endParaRPr b="1" i="0" sz="2000" u="none" cap="none" strike="noStrike">
              <a:solidFill>
                <a:srgbClr val="434343"/>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b="1" sz="2000">
              <a:solidFill>
                <a:srgbClr val="434343"/>
              </a:solidFill>
              <a:latin typeface="Work Sans"/>
              <a:ea typeface="Work Sans"/>
              <a:cs typeface="Work Sans"/>
              <a:sym typeface="Work Sans"/>
            </a:endParaRPr>
          </a:p>
          <a:p>
            <a:pPr indent="-355600" lvl="0" marL="457200" marR="0" rtl="0" algn="l">
              <a:lnSpc>
                <a:spcPct val="100000"/>
              </a:lnSpc>
              <a:spcBef>
                <a:spcPts val="0"/>
              </a:spcBef>
              <a:spcAft>
                <a:spcPts val="0"/>
              </a:spcAft>
              <a:buClr>
                <a:srgbClr val="434343"/>
              </a:buClr>
              <a:buSzPts val="2000"/>
              <a:buFont typeface="Work Sans"/>
              <a:buChar char="●"/>
            </a:pPr>
            <a:r>
              <a:rPr b="1" lang="en" sz="2000">
                <a:solidFill>
                  <a:srgbClr val="434343"/>
                </a:solidFill>
                <a:latin typeface="Work Sans"/>
                <a:ea typeface="Work Sans"/>
                <a:cs typeface="Work Sans"/>
                <a:sym typeface="Work Sans"/>
              </a:rPr>
              <a:t>1033 Fort Cronkhite, Sausalito, CA</a:t>
            </a:r>
            <a:endParaRPr b="1" sz="2000">
              <a:solidFill>
                <a:srgbClr val="434343"/>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127a49d3a4f_2_0"/>
          <p:cNvSpPr txBox="1"/>
          <p:nvPr>
            <p:ph idx="1" type="body"/>
          </p:nvPr>
        </p:nvSpPr>
        <p:spPr>
          <a:xfrm>
            <a:off x="3137074" y="265938"/>
            <a:ext cx="5797200" cy="509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DA838"/>
              </a:buClr>
              <a:buSzPts val="600"/>
              <a:buFont typeface="Arial"/>
              <a:buNone/>
            </a:pPr>
            <a:r>
              <a:rPr b="1" lang="en">
                <a:latin typeface="Work Sans"/>
                <a:ea typeface="Work Sans"/>
                <a:cs typeface="Work Sans"/>
                <a:sym typeface="Work Sans"/>
              </a:rPr>
              <a:t>Bluff Campus</a:t>
            </a:r>
            <a:r>
              <a:rPr b="1" i="0" lang="en" u="none" cap="none" strike="noStrike">
                <a:solidFill>
                  <a:srgbClr val="6DA838"/>
                </a:solidFill>
                <a:latin typeface="Work Sans"/>
                <a:ea typeface="Work Sans"/>
                <a:cs typeface="Work Sans"/>
                <a:sym typeface="Work Sans"/>
              </a:rPr>
              <a:t> at Point Bonita</a:t>
            </a:r>
            <a:endParaRPr b="1">
              <a:latin typeface="Work Sans"/>
              <a:ea typeface="Work Sans"/>
              <a:cs typeface="Work Sans"/>
              <a:sym typeface="Work Sans"/>
            </a:endParaRPr>
          </a:p>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 </a:t>
            </a:r>
            <a:endParaRPr>
              <a:latin typeface="Work Sans"/>
              <a:ea typeface="Work Sans"/>
              <a:cs typeface="Work Sans"/>
              <a:sym typeface="Work Sans"/>
            </a:endParaRPr>
          </a:p>
        </p:txBody>
      </p:sp>
      <p:sp>
        <p:nvSpPr>
          <p:cNvPr id="183" name="Google Shape;183;g127a49d3a4f_2_0"/>
          <p:cNvSpPr/>
          <p:nvPr/>
        </p:nvSpPr>
        <p:spPr>
          <a:xfrm>
            <a:off x="4479667" y="2387084"/>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84" name="Google Shape;184;g127a49d3a4f_2_0"/>
          <p:cNvSpPr/>
          <p:nvPr/>
        </p:nvSpPr>
        <p:spPr>
          <a:xfrm>
            <a:off x="4479667" y="2387084"/>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goga.png" id="185" name="Google Shape;185;g127a49d3a4f_2_0"/>
          <p:cNvPicPr preferRelativeResize="0"/>
          <p:nvPr/>
        </p:nvPicPr>
        <p:blipFill rotWithShape="1">
          <a:blip r:embed="rId3">
            <a:alphaModFix/>
          </a:blip>
          <a:srcRect b="0" l="0" r="0" t="0"/>
          <a:stretch/>
        </p:blipFill>
        <p:spPr>
          <a:xfrm>
            <a:off x="284498" y="1142624"/>
            <a:ext cx="5849464" cy="3884059"/>
          </a:xfrm>
          <a:prstGeom prst="rect">
            <a:avLst/>
          </a:prstGeom>
          <a:noFill/>
          <a:ln>
            <a:noFill/>
          </a:ln>
        </p:spPr>
      </p:pic>
      <p:cxnSp>
        <p:nvCxnSpPr>
          <p:cNvPr id="186" name="Google Shape;186;g127a49d3a4f_2_0"/>
          <p:cNvCxnSpPr/>
          <p:nvPr/>
        </p:nvCxnSpPr>
        <p:spPr>
          <a:xfrm>
            <a:off x="1031100" y="2180275"/>
            <a:ext cx="2757900" cy="650700"/>
          </a:xfrm>
          <a:prstGeom prst="straightConnector1">
            <a:avLst/>
          </a:prstGeom>
          <a:noFill/>
          <a:ln cap="flat" cmpd="sng" w="82550">
            <a:solidFill>
              <a:srgbClr val="FFFF00"/>
            </a:solidFill>
            <a:prstDash val="solid"/>
            <a:round/>
            <a:headEnd len="sm" w="sm" type="none"/>
            <a:tailEnd len="lg" w="lg" type="stealth"/>
          </a:ln>
          <a:effectLst>
            <a:outerShdw blurRad="40000" rotWithShape="0" dir="5400000" dist="20000">
              <a:srgbClr val="000000">
                <a:alpha val="36860"/>
              </a:srgbClr>
            </a:outerShdw>
          </a:effectLst>
        </p:spPr>
      </p:cxnSp>
      <p:sp>
        <p:nvSpPr>
          <p:cNvPr id="187" name="Google Shape;187;g127a49d3a4f_2_0"/>
          <p:cNvSpPr txBox="1"/>
          <p:nvPr/>
        </p:nvSpPr>
        <p:spPr>
          <a:xfrm>
            <a:off x="6641675" y="1294700"/>
            <a:ext cx="2451300" cy="37800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0"/>
              </a:spcBef>
              <a:spcAft>
                <a:spcPts val="0"/>
              </a:spcAft>
              <a:buClr>
                <a:srgbClr val="434343"/>
              </a:buClr>
              <a:buSzPts val="2000"/>
              <a:buFont typeface="Work Sans"/>
              <a:buChar char="●"/>
            </a:pPr>
            <a:r>
              <a:rPr b="1" i="0" lang="en" sz="2000" u="none" cap="none" strike="noStrike">
                <a:solidFill>
                  <a:srgbClr val="434343"/>
                </a:solidFill>
                <a:latin typeface="Work Sans"/>
                <a:ea typeface="Work Sans"/>
                <a:cs typeface="Work Sans"/>
                <a:sym typeface="Work Sans"/>
              </a:rPr>
              <a:t>Located in the Marin Headlands</a:t>
            </a:r>
            <a:endParaRPr b="1" i="0" sz="2000" u="none" cap="none" strike="noStrike">
              <a:solidFill>
                <a:srgbClr val="434343"/>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434343"/>
              </a:solidFill>
              <a:latin typeface="Work Sans"/>
              <a:ea typeface="Work Sans"/>
              <a:cs typeface="Work Sans"/>
              <a:sym typeface="Work Sans"/>
            </a:endParaRPr>
          </a:p>
          <a:p>
            <a:pPr indent="-355600" lvl="0" marL="457200" marR="0" rtl="0" algn="l">
              <a:lnSpc>
                <a:spcPct val="100000"/>
              </a:lnSpc>
              <a:spcBef>
                <a:spcPts val="0"/>
              </a:spcBef>
              <a:spcAft>
                <a:spcPts val="0"/>
              </a:spcAft>
              <a:buClr>
                <a:srgbClr val="434343"/>
              </a:buClr>
              <a:buSzPts val="2000"/>
              <a:buFont typeface="Work Sans"/>
              <a:buChar char="●"/>
            </a:pPr>
            <a:r>
              <a:rPr b="1" lang="en" sz="2000">
                <a:solidFill>
                  <a:srgbClr val="434343"/>
                </a:solidFill>
                <a:latin typeface="Work Sans"/>
                <a:ea typeface="Work Sans"/>
                <a:cs typeface="Work Sans"/>
                <a:sym typeface="Work Sans"/>
              </a:rPr>
              <a:t>10 minutes </a:t>
            </a:r>
            <a:r>
              <a:rPr b="1" i="0" lang="en" sz="2000" u="none" cap="none" strike="noStrike">
                <a:solidFill>
                  <a:srgbClr val="434343"/>
                </a:solidFill>
                <a:latin typeface="Work Sans"/>
                <a:ea typeface="Work Sans"/>
                <a:cs typeface="Work Sans"/>
                <a:sym typeface="Work Sans"/>
              </a:rPr>
              <a:t>north of</a:t>
            </a:r>
            <a:r>
              <a:rPr b="1" lang="en" sz="2000">
                <a:solidFill>
                  <a:srgbClr val="434343"/>
                </a:solidFill>
                <a:latin typeface="Work Sans"/>
                <a:ea typeface="Work Sans"/>
                <a:cs typeface="Work Sans"/>
                <a:sym typeface="Work Sans"/>
              </a:rPr>
              <a:t> </a:t>
            </a:r>
            <a:r>
              <a:rPr b="1" i="0" lang="en" sz="2000" u="none" cap="none" strike="noStrike">
                <a:solidFill>
                  <a:srgbClr val="434343"/>
                </a:solidFill>
                <a:latin typeface="Work Sans"/>
                <a:ea typeface="Work Sans"/>
                <a:cs typeface="Work Sans"/>
                <a:sym typeface="Work Sans"/>
              </a:rPr>
              <a:t>Golden Gate Bridge </a:t>
            </a:r>
            <a:endParaRPr b="1" i="0" sz="2000" u="none" cap="none" strike="noStrike">
              <a:solidFill>
                <a:srgbClr val="434343"/>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b="1" sz="2000">
              <a:solidFill>
                <a:srgbClr val="434343"/>
              </a:solidFill>
              <a:latin typeface="Work Sans"/>
              <a:ea typeface="Work Sans"/>
              <a:cs typeface="Work Sans"/>
              <a:sym typeface="Work Sans"/>
            </a:endParaRPr>
          </a:p>
          <a:p>
            <a:pPr indent="-355600" lvl="0" marL="457200" marR="0" rtl="0" algn="l">
              <a:lnSpc>
                <a:spcPct val="100000"/>
              </a:lnSpc>
              <a:spcBef>
                <a:spcPts val="0"/>
              </a:spcBef>
              <a:spcAft>
                <a:spcPts val="0"/>
              </a:spcAft>
              <a:buClr>
                <a:srgbClr val="434343"/>
              </a:buClr>
              <a:buSzPts val="2000"/>
              <a:buFont typeface="Work Sans"/>
              <a:buChar char="●"/>
            </a:pPr>
            <a:r>
              <a:rPr b="1" lang="en" sz="2000">
                <a:solidFill>
                  <a:srgbClr val="434343"/>
                </a:solidFill>
                <a:latin typeface="Work Sans"/>
                <a:ea typeface="Work Sans"/>
                <a:cs typeface="Work Sans"/>
                <a:sym typeface="Work Sans"/>
              </a:rPr>
              <a:t>981 Fort Barry, Sausalito, CA</a:t>
            </a:r>
            <a:endParaRPr b="1" sz="2000">
              <a:solidFill>
                <a:srgbClr val="434343"/>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5"/>
          <p:cNvSpPr txBox="1"/>
          <p:nvPr>
            <p:ph idx="1" type="body"/>
          </p:nvPr>
        </p:nvSpPr>
        <p:spPr>
          <a:xfrm>
            <a:off x="2456375" y="261950"/>
            <a:ext cx="6433500" cy="509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Environmental Science Program Schedule</a:t>
            </a:r>
            <a:endParaRPr>
              <a:latin typeface="Work Sans"/>
              <a:ea typeface="Work Sans"/>
              <a:cs typeface="Work Sans"/>
              <a:sym typeface="Work Sans"/>
            </a:endParaRPr>
          </a:p>
        </p:txBody>
      </p:sp>
      <p:graphicFrame>
        <p:nvGraphicFramePr>
          <p:cNvPr id="194" name="Google Shape;194;p5"/>
          <p:cNvGraphicFramePr/>
          <p:nvPr/>
        </p:nvGraphicFramePr>
        <p:xfrm>
          <a:off x="1865185" y="1098160"/>
          <a:ext cx="3000000" cy="3000000"/>
        </p:xfrm>
        <a:graphic>
          <a:graphicData uri="http://schemas.openxmlformats.org/drawingml/2006/table">
            <a:tbl>
              <a:tblPr bandRow="1" firstRow="1">
                <a:noFill/>
                <a:tableStyleId>{5A1B2AA0-3F80-476A-9C1B-394A77C9B9BE}</a:tableStyleId>
              </a:tblPr>
              <a:tblGrid>
                <a:gridCol w="2289750"/>
                <a:gridCol w="3464525"/>
              </a:tblGrid>
              <a:tr h="315350">
                <a:tc>
                  <a:txBody>
                    <a:bodyPr/>
                    <a:lstStyle/>
                    <a:p>
                      <a:pPr indent="0" lvl="0" marL="0" marR="0" rtl="0" algn="l">
                        <a:lnSpc>
                          <a:spcPct val="100000"/>
                        </a:lnSpc>
                        <a:spcBef>
                          <a:spcPts val="0"/>
                        </a:spcBef>
                        <a:spcAft>
                          <a:spcPts val="0"/>
                        </a:spcAft>
                        <a:buClr>
                          <a:srgbClr val="000000"/>
                        </a:buClr>
                        <a:buSzPts val="400"/>
                        <a:buFont typeface="Arial"/>
                        <a:buNone/>
                      </a:pPr>
                      <a:r>
                        <a:t/>
                      </a:r>
                      <a:endParaRPr sz="16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400"/>
                        <a:buFont typeface="Arial"/>
                        <a:buNone/>
                      </a:pPr>
                      <a:r>
                        <a:t/>
                      </a:r>
                      <a:endParaRPr sz="16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6:45 a.m.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Wake up (no earlier)</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7:15 a.m. or 8 a.m.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Breakfast</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9 a.m.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Morning Meeting</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91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9 a.m. – 4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a:t>Learning Groups explore the Headlands</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756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4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Activity time</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5 p.m. or 6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Dinner</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7:10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Evening Meeting</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7:30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Evening Program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6310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8:30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Get ready for bed</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5350">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9:15 p.m.</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00"/>
                        <a:buFont typeface="Arial"/>
                        <a:buNone/>
                      </a:pPr>
                      <a:r>
                        <a:rPr lang="en" sz="1600" u="none" cap="none" strike="noStrike"/>
                        <a:t>Lights out</a:t>
                      </a:r>
                      <a:endParaRPr sz="1400" u="none" cap="none" strike="noStrike"/>
                    </a:p>
                  </a:txBody>
                  <a:tcPr marT="41450" marB="41450" marR="82900" marL="829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6"/>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Learn</a:t>
            </a:r>
            <a:r>
              <a:rPr i="0" lang="en" sz="2400" u="none" cap="none" strike="noStrike">
                <a:solidFill>
                  <a:srgbClr val="6DA838"/>
                </a:solidFill>
                <a:latin typeface="Work Sans"/>
                <a:ea typeface="Work Sans"/>
                <a:cs typeface="Work Sans"/>
                <a:sym typeface="Work Sans"/>
              </a:rPr>
              <a:t>ing Groups</a:t>
            </a:r>
            <a:endParaRPr>
              <a:latin typeface="Work Sans"/>
              <a:ea typeface="Work Sans"/>
              <a:cs typeface="Work Sans"/>
              <a:sym typeface="Work Sans"/>
            </a:endParaRPr>
          </a:p>
        </p:txBody>
      </p:sp>
      <p:pic>
        <p:nvPicPr>
          <p:cNvPr descr="hiking beach.jpg" id="201" name="Google Shape;201;p6"/>
          <p:cNvPicPr preferRelativeResize="0"/>
          <p:nvPr/>
        </p:nvPicPr>
        <p:blipFill rotWithShape="1">
          <a:blip r:embed="rId3">
            <a:alphaModFix/>
          </a:blip>
          <a:srcRect b="0" l="0" r="0" t="0"/>
          <a:stretch/>
        </p:blipFill>
        <p:spPr>
          <a:xfrm>
            <a:off x="121150" y="1313092"/>
            <a:ext cx="5323124" cy="3581138"/>
          </a:xfrm>
          <a:prstGeom prst="rect">
            <a:avLst/>
          </a:prstGeom>
          <a:noFill/>
          <a:ln>
            <a:noFill/>
          </a:ln>
        </p:spPr>
      </p:pic>
      <p:sp>
        <p:nvSpPr>
          <p:cNvPr id="202" name="Google Shape;202;p6"/>
          <p:cNvSpPr txBox="1"/>
          <p:nvPr/>
        </p:nvSpPr>
        <p:spPr>
          <a:xfrm>
            <a:off x="5444274" y="1313092"/>
            <a:ext cx="3699726" cy="35811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Participants spend every day in the </a:t>
            </a:r>
            <a:r>
              <a:rPr b="1" lang="en" sz="2000">
                <a:solidFill>
                  <a:srgbClr val="4D5659"/>
                </a:solidFill>
                <a:latin typeface="Work Sans"/>
                <a:ea typeface="Work Sans"/>
                <a:cs typeface="Work Sans"/>
                <a:sym typeface="Work Sans"/>
              </a:rPr>
              <a:t>SAME</a:t>
            </a:r>
            <a:endParaRPr b="1" sz="2000">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learning group:</a:t>
            </a:r>
            <a:endParaRPr/>
          </a:p>
          <a:p>
            <a:pPr indent="0" lvl="0" marL="0" marR="0" rtl="0" algn="l">
              <a:lnSpc>
                <a:spcPct val="100000"/>
              </a:lnSpc>
              <a:spcBef>
                <a:spcPts val="0"/>
              </a:spcBef>
              <a:spcAft>
                <a:spcPts val="0"/>
              </a:spcAft>
              <a:buNone/>
            </a:pPr>
            <a:r>
              <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1 </a:t>
            </a:r>
            <a:r>
              <a:rPr b="0" i="0" lang="en" sz="2000" u="none" cap="none" strike="noStrike">
                <a:solidFill>
                  <a:srgbClr val="4D5659"/>
                </a:solidFill>
                <a:latin typeface="Work Sans"/>
                <a:ea typeface="Work Sans"/>
                <a:cs typeface="Work Sans"/>
                <a:sym typeface="Work Sans"/>
              </a:rPr>
              <a:t>NatureBridge educator</a:t>
            </a:r>
            <a:endParaRPr/>
          </a:p>
          <a:p>
            <a:pPr indent="0" lvl="0" marL="0" marR="0" rtl="0" algn="ctr">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1 </a:t>
            </a:r>
            <a:r>
              <a:rPr b="0" i="0" lang="en" sz="2000" u="none" cap="none" strike="noStrike">
                <a:solidFill>
                  <a:srgbClr val="4D5659"/>
                </a:solidFill>
                <a:latin typeface="Work Sans"/>
                <a:ea typeface="Work Sans"/>
                <a:cs typeface="Work Sans"/>
                <a:sym typeface="Work Sans"/>
              </a:rPr>
              <a:t>Adult school participant</a:t>
            </a:r>
            <a:endParaRPr/>
          </a:p>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None/>
            </a:pPr>
            <a:r>
              <a:rPr b="1" i="0" lang="en" sz="2000" u="none" cap="none" strike="noStrike">
                <a:solidFill>
                  <a:srgbClr val="4D5659"/>
                </a:solidFill>
                <a:latin typeface="Work Sans"/>
                <a:ea typeface="Work Sans"/>
                <a:cs typeface="Work Sans"/>
                <a:sym typeface="Work Sans"/>
              </a:rPr>
              <a:t>16 </a:t>
            </a:r>
            <a:r>
              <a:rPr b="0" i="0" lang="en" sz="2000" u="none" cap="none" strike="noStrike">
                <a:solidFill>
                  <a:srgbClr val="4D5659"/>
                </a:solidFill>
                <a:latin typeface="Work Sans"/>
                <a:ea typeface="Work Sans"/>
                <a:cs typeface="Work Sans"/>
                <a:sym typeface="Work Sans"/>
              </a:rPr>
              <a:t>Students or fewer     </a:t>
            </a:r>
            <a:endParaRPr/>
          </a:p>
          <a:p>
            <a:pPr indent="0" lvl="0" marL="0" marR="0" rtl="0" algn="ctr">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sz="1400" u="none" cap="none" strike="noStrike">
              <a:solidFill>
                <a:srgbClr val="4D5659"/>
              </a:solidFill>
              <a:latin typeface="Work Sans"/>
              <a:ea typeface="Work Sans"/>
              <a:cs typeface="Work Sans"/>
              <a:sym typeface="Work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i="0" lang="en" sz="2400" u="none" cap="none" strike="noStrike">
                <a:solidFill>
                  <a:srgbClr val="6DA838"/>
                </a:solidFill>
                <a:latin typeface="Work Sans"/>
                <a:ea typeface="Work Sans"/>
                <a:cs typeface="Work Sans"/>
                <a:sym typeface="Work Sans"/>
              </a:rPr>
              <a:t>Areas of Study</a:t>
            </a:r>
            <a:endParaRPr>
              <a:latin typeface="Work Sans"/>
              <a:ea typeface="Work Sans"/>
              <a:cs typeface="Work Sans"/>
              <a:sym typeface="Work Sans"/>
            </a:endParaRPr>
          </a:p>
        </p:txBody>
      </p:sp>
      <p:sp>
        <p:nvSpPr>
          <p:cNvPr id="209" name="Google Shape;209;p7"/>
          <p:cNvSpPr txBox="1"/>
          <p:nvPr/>
        </p:nvSpPr>
        <p:spPr>
          <a:xfrm>
            <a:off x="5304512" y="1252824"/>
            <a:ext cx="3703899" cy="3477875"/>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4D5659"/>
              </a:buClr>
              <a:buSzPts val="2200"/>
              <a:buFont typeface="Work Sans"/>
              <a:buChar char="•"/>
            </a:pPr>
            <a:r>
              <a:rPr b="1" i="0" lang="en" sz="2000" u="none" cap="none" strike="noStrike">
                <a:solidFill>
                  <a:srgbClr val="4D5659"/>
                </a:solidFill>
                <a:latin typeface="Work Sans"/>
                <a:ea typeface="Work Sans"/>
                <a:cs typeface="Work Sans"/>
                <a:sym typeface="Work Sans"/>
              </a:rPr>
              <a:t>Marine Ecology</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200"/>
              <a:buFont typeface="Work Sans"/>
              <a:buChar char="•"/>
            </a:pPr>
            <a:r>
              <a:rPr b="1" i="0" lang="en" sz="2000" u="none" cap="none" strike="noStrike">
                <a:solidFill>
                  <a:srgbClr val="4D5659"/>
                </a:solidFill>
                <a:latin typeface="Work Sans"/>
                <a:ea typeface="Work Sans"/>
                <a:cs typeface="Work Sans"/>
                <a:sym typeface="Work Sans"/>
              </a:rPr>
              <a:t>Watersheds</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2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200"/>
              <a:buFont typeface="Work Sans"/>
              <a:buChar char="•"/>
            </a:pPr>
            <a:r>
              <a:rPr b="1" i="0" lang="en" sz="2000" u="none" cap="none" strike="noStrike">
                <a:solidFill>
                  <a:srgbClr val="4D5659"/>
                </a:solidFill>
                <a:latin typeface="Work Sans"/>
                <a:ea typeface="Work Sans"/>
                <a:cs typeface="Work Sans"/>
                <a:sym typeface="Work Sans"/>
              </a:rPr>
              <a:t>Earth and Physical Sciences</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chemeClr val="dk1"/>
              </a:buClr>
              <a:buSzPts val="22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200"/>
              <a:buFont typeface="Work Sans"/>
              <a:buChar char="•"/>
            </a:pPr>
            <a:r>
              <a:rPr b="1" i="0" lang="en" sz="2000" u="none" cap="none" strike="noStrike">
                <a:solidFill>
                  <a:srgbClr val="4D5659"/>
                </a:solidFill>
                <a:latin typeface="Work Sans"/>
                <a:ea typeface="Work Sans"/>
                <a:cs typeface="Work Sans"/>
                <a:sym typeface="Work Sans"/>
              </a:rPr>
              <a:t>Terrestrial Plants and Animals</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200"/>
              <a:buFont typeface="Arial"/>
              <a:buNone/>
            </a:pPr>
            <a:r>
              <a:t/>
            </a: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200"/>
              <a:buFont typeface="Work Sans"/>
              <a:buChar char="•"/>
            </a:pPr>
            <a:r>
              <a:rPr b="1" i="0" lang="en" sz="2000" u="none" cap="none" strike="noStrike">
                <a:solidFill>
                  <a:srgbClr val="4D5659"/>
                </a:solidFill>
                <a:latin typeface="Work Sans"/>
                <a:ea typeface="Work Sans"/>
                <a:cs typeface="Work Sans"/>
                <a:sym typeface="Work Sans"/>
              </a:rPr>
              <a:t>Climate Change</a:t>
            </a:r>
            <a:endParaRPr b="1" i="0" sz="2000" u="none" cap="none" strike="noStrike">
              <a:solidFill>
                <a:srgbClr val="4D5659"/>
              </a:solidFill>
              <a:latin typeface="Work Sans"/>
              <a:ea typeface="Work Sans"/>
              <a:cs typeface="Work Sans"/>
              <a:sym typeface="Work Sans"/>
            </a:endParaRPr>
          </a:p>
        </p:txBody>
      </p:sp>
      <p:pic>
        <p:nvPicPr>
          <p:cNvPr id="210" name="Google Shape;210;p7"/>
          <p:cNvPicPr preferRelativeResize="0"/>
          <p:nvPr/>
        </p:nvPicPr>
        <p:blipFill rotWithShape="1">
          <a:blip r:embed="rId3">
            <a:alphaModFix/>
          </a:blip>
          <a:srcRect b="0" l="0" r="0" t="0"/>
          <a:stretch/>
        </p:blipFill>
        <p:spPr>
          <a:xfrm>
            <a:off x="152400" y="1381125"/>
            <a:ext cx="4999713" cy="33331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8"/>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DA838"/>
              </a:buClr>
              <a:buSzPts val="600"/>
              <a:buFont typeface="Arial"/>
              <a:buNone/>
            </a:pPr>
            <a:r>
              <a:rPr lang="en">
                <a:latin typeface="Work Sans"/>
                <a:ea typeface="Work Sans"/>
                <a:cs typeface="Work Sans"/>
                <a:sym typeface="Work Sans"/>
              </a:rPr>
              <a:t>Environmental Science</a:t>
            </a:r>
            <a:endParaRPr>
              <a:latin typeface="Work Sans"/>
              <a:ea typeface="Work Sans"/>
              <a:cs typeface="Work Sans"/>
              <a:sym typeface="Work Sans"/>
            </a:endParaRPr>
          </a:p>
        </p:txBody>
      </p:sp>
      <p:pic>
        <p:nvPicPr>
          <p:cNvPr descr="goga esci 5.jpg" id="217" name="Google Shape;217;p8"/>
          <p:cNvPicPr preferRelativeResize="0"/>
          <p:nvPr/>
        </p:nvPicPr>
        <p:blipFill rotWithShape="1">
          <a:blip r:embed="rId3">
            <a:alphaModFix/>
          </a:blip>
          <a:srcRect b="0" l="0" r="0" t="0"/>
          <a:stretch/>
        </p:blipFill>
        <p:spPr>
          <a:xfrm>
            <a:off x="3390355" y="1170640"/>
            <a:ext cx="5499645" cy="3737942"/>
          </a:xfrm>
          <a:prstGeom prst="rect">
            <a:avLst/>
          </a:prstGeom>
          <a:noFill/>
          <a:ln>
            <a:noFill/>
          </a:ln>
        </p:spPr>
      </p:pic>
      <p:sp>
        <p:nvSpPr>
          <p:cNvPr id="218" name="Google Shape;218;p8"/>
          <p:cNvSpPr txBox="1"/>
          <p:nvPr/>
        </p:nvSpPr>
        <p:spPr>
          <a:xfrm>
            <a:off x="367039" y="1402472"/>
            <a:ext cx="2831480" cy="2831544"/>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Making observations</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Asking research questions</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Collecting data</a:t>
            </a:r>
            <a:br>
              <a:rPr b="1" i="0" lang="en" sz="2000" u="none" cap="none" strike="noStrike">
                <a:solidFill>
                  <a:srgbClr val="4D5659"/>
                </a:solidFill>
                <a:latin typeface="Work Sans"/>
                <a:ea typeface="Work Sans"/>
                <a:cs typeface="Work Sans"/>
                <a:sym typeface="Work Sans"/>
              </a:rPr>
            </a:br>
            <a:endParaRPr b="1" i="0" sz="2000" u="none" cap="none" strike="noStrike">
              <a:solidFill>
                <a:srgbClr val="4D5659"/>
              </a:solidFill>
              <a:latin typeface="Work Sans"/>
              <a:ea typeface="Work Sans"/>
              <a:cs typeface="Work Sans"/>
              <a:sym typeface="Work Sans"/>
            </a:endParaRPr>
          </a:p>
          <a:p>
            <a:pPr indent="-285750" lvl="0" marL="285750" marR="0" rtl="0" algn="l">
              <a:lnSpc>
                <a:spcPct val="100000"/>
              </a:lnSpc>
              <a:spcBef>
                <a:spcPts val="0"/>
              </a:spcBef>
              <a:spcAft>
                <a:spcPts val="0"/>
              </a:spcAft>
              <a:buClr>
                <a:srgbClr val="4D5659"/>
              </a:buClr>
              <a:buSzPts val="2000"/>
              <a:buFont typeface="Work Sans"/>
              <a:buChar char="•"/>
            </a:pPr>
            <a:r>
              <a:rPr b="1" i="0" lang="en" sz="2000" u="none" cap="none" strike="noStrike">
                <a:solidFill>
                  <a:srgbClr val="4D5659"/>
                </a:solidFill>
                <a:latin typeface="Work Sans"/>
                <a:ea typeface="Work Sans"/>
                <a:cs typeface="Work Sans"/>
                <a:sym typeface="Work Sans"/>
              </a:rPr>
              <a:t>Drawing conclusions</a:t>
            </a:r>
            <a:endParaRPr b="1" i="0" sz="2000" u="none" cap="none" strike="noStrike">
              <a:solidFill>
                <a:srgbClr val="4D5659"/>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werPointTemplat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