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Garamond"/>
      <p:regular r:id="rId25"/>
      <p:bold r:id="rId26"/>
      <p:italic r:id="rId27"/>
      <p:boldItalic r:id="rId28"/>
    </p:embeddedFont>
    <p:embeddedFont>
      <p:font typeface="Work Sans"/>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27B1DA5-1396-4349-B113-E776A5B1D64B}">
  <a:tblStyle styleId="{127B1DA5-1396-4349-B113-E776A5B1D64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Garamond-bold.fntdata"/><Relationship Id="rId25" Type="http://schemas.openxmlformats.org/officeDocument/2006/relationships/font" Target="fonts/Garamond-regular.fntdata"/><Relationship Id="rId28" Type="http://schemas.openxmlformats.org/officeDocument/2006/relationships/font" Target="fonts/Garamond-boldItalic.fntdata"/><Relationship Id="rId27" Type="http://schemas.openxmlformats.org/officeDocument/2006/relationships/font" Target="fonts/Garamon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WorkSans-regular.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WorkSans-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turebridge.org/sites/default/files/2018-12/OlympicPackingList.pdf"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3ae4fe175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ae4fe17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3ae4fe1753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ae4fe1753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 Three cabins have six rooms, three have four rooms, and one has two rooms. Participants bring their own bedding. Each room has one double mattress and five twin mattresses.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6d75daf280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6d75daf28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highlight>
                  <a:srgbClr val="FFFFFF"/>
                </a:highlight>
              </a:rPr>
              <a:t>Breakfast and dinner are served in the dining hall in one hour shifts. </a:t>
            </a:r>
            <a:r>
              <a:rPr lang="en-US">
                <a:highlight>
                  <a:srgbClr val="FFFFFF"/>
                </a:highlight>
              </a:rPr>
              <a:t>The hall is shared with all schools on campus. Most dietary restrictions, including vegetarian, vegan, gluten-free, and dairy-free can be accommodated. </a:t>
            </a:r>
            <a:r>
              <a:rPr b="1" i="1" lang="en-US">
                <a:highlight>
                  <a:srgbClr val="FFFFFF"/>
                </a:highlight>
              </a:rPr>
              <a:t>All participants are asked to bring their own lunch on arrival day.</a:t>
            </a:r>
            <a:endParaRP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3ae4fe1753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ae4fe1753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Full packing list can be found here </a:t>
            </a:r>
            <a:r>
              <a:rPr lang="en-US" u="sng">
                <a:solidFill>
                  <a:schemeClr val="hlink"/>
                </a:solidFill>
                <a:hlinkClick r:id="rId2"/>
              </a:rPr>
              <a:t>https://naturebridge.org/sites/default/files/2018-12/OlympicPackingList.pdf</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3ae4fe1753_0_1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ae4fe1753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Some gear is available if students need to borrow it: ponchos, rain pants, gloves, and water bottles.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3ae4fe1753_0_1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ae4fe1753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Please make sure participants do not wear open toed shoe. </a:t>
            </a:r>
            <a:r>
              <a:rPr b="1" lang="en-US"/>
              <a:t>Sandals are for shower use only</a:t>
            </a:r>
            <a:r>
              <a:rPr lang="en-US"/>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3ae4fe1753_0_1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ae4fe1753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7c634dc6d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7c634dc6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Olympic’s education staff are Epi-pen certified. </a:t>
            </a:r>
            <a:r>
              <a:rPr lang="en-US" sz="1200">
                <a:solidFill>
                  <a:schemeClr val="dk1"/>
                </a:solidFill>
                <a:latin typeface="Calibri"/>
                <a:ea typeface="Calibri"/>
                <a:cs typeface="Calibri"/>
                <a:sym typeface="Calibri"/>
              </a:rPr>
              <a:t>Students are asked to use the “buddy” system when they are on campus so they are always in close proximity to another student.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3ae4fe1753_0_1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ae4fe1753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3ae4fe1753_0_1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ae4fe1753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3ae4fe1753_0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ae4fe1753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3ae4fe1753_0_1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ae4fe1753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NatureBridge connects young people to the wonder and science of the natural world, igniting self-discovery and inspiring stewardship of our planet. Through our overnight environmental science programs, we take more than 30,000 kids each year into our national parks to explore the outdoors, connect with their peers, discover themselves and develop a lasting relationship with the environment. Here’s a short video that gives you a glimpse into a NatureBridge program (image above is linked or you can access video here: https://youtu.be/hA6SJ3zwPfk)</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6d75daf280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6d75daf28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latin typeface="Work Sans"/>
                <a:ea typeface="Work Sans"/>
                <a:cs typeface="Work Sans"/>
                <a:sym typeface="Work Sans"/>
              </a:rPr>
              <a:t>Olympic National Park covers almost one million acres of Washington State’s Olympic Peninsula which </a:t>
            </a:r>
            <a:r>
              <a:rPr lang="en-US">
                <a:solidFill>
                  <a:srgbClr val="222222"/>
                </a:solidFill>
                <a:highlight>
                  <a:schemeClr val="lt1"/>
                </a:highlight>
                <a:latin typeface="Work Sans"/>
                <a:ea typeface="Work Sans"/>
                <a:cs typeface="Work Sans"/>
                <a:sym typeface="Work Sans"/>
              </a:rPr>
              <a:t>is bounded on the west by the Pacific Ocean, the north by the Strait of Juan de Fuca, and the east by Hood Canal.</a:t>
            </a:r>
            <a:r>
              <a:rPr lang="en-US">
                <a:solidFill>
                  <a:schemeClr val="dk1"/>
                </a:solidFill>
                <a:latin typeface="Work Sans"/>
                <a:ea typeface="Work Sans"/>
                <a:cs typeface="Work Sans"/>
                <a:sym typeface="Work Sans"/>
              </a:rPr>
              <a:t> NatureBridge’s campus is located within the national park on the south shore of Lake Crescent, 30 miles west of Port Angeles. Travel time from Seattle is approximately three hours. Route options include driving around through Tacoma and up the Kitsap Peninsula, or crossing Puget Sound by ferry to Bainbridge Island or Kingston. All of these routes cross the Hood Canal Bridge, pass Sequim and Port Angeles before arriving in Olympic National Park.</a:t>
            </a:r>
            <a:endParaRPr>
              <a:latin typeface="Work Sans"/>
              <a:ea typeface="Work Sans"/>
              <a:cs typeface="Work Sans"/>
              <a:sym typeface="Work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6d75daf280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6d75daf28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NatureBridge’s Olympic National Park campus has stunning outdoor classrooms including an old growth forest, Lake Crescent and Barnes Creek</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3ae4fe1753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ae4fe175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Students connect to nature + science + self and their peers.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3ae4fe1753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ae4fe1753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3ae4fe1753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ae4fe1753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3ae4fe1753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ae4fe1753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In each cabin, bedroom doors open onto a central hallway. The exterior door has a keypad lock. Chaperones are in charge of the keypad code.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jpg"/><Relationship Id="rId4" Type="http://schemas.openxmlformats.org/officeDocument/2006/relationships/image" Target="../media/image16.jpg"/><Relationship Id="rId5" Type="http://schemas.openxmlformats.org/officeDocument/2006/relationships/image" Target="../media/image10.jpg"/><Relationship Id="rId6" Type="http://schemas.openxmlformats.org/officeDocument/2006/relationships/image" Target="../media/image8.jpg"/><Relationship Id="rId7" Type="http://schemas.openxmlformats.org/officeDocument/2006/relationships/image" Target="../media/image18.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7.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7.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SC Title Slide">
  <p:cSld name="NESC Title Slide">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2"/>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13" name="Google Shape;13;p2"/>
          <p:cNvPicPr preferRelativeResize="0"/>
          <p:nvPr/>
        </p:nvPicPr>
        <p:blipFill rotWithShape="1">
          <a:blip r:embed="rId3">
            <a:alphaModFix/>
          </a:blip>
          <a:srcRect b="0" l="0" r="0" t="0"/>
          <a:stretch/>
        </p:blipFill>
        <p:spPr>
          <a:xfrm>
            <a:off x="235177" y="261624"/>
            <a:ext cx="2154519" cy="450245"/>
          </a:xfrm>
          <a:prstGeom prst="rect">
            <a:avLst/>
          </a:prstGeom>
          <a:noFill/>
          <a:ln>
            <a:noFill/>
          </a:ln>
        </p:spPr>
      </p:pic>
      <p:sp>
        <p:nvSpPr>
          <p:cNvPr id="14" name="Google Shape;14;p2"/>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spTree>
      <p:nvGrpSpPr>
        <p:cNvPr id="48" name="Shape 48"/>
        <p:cNvGrpSpPr/>
        <p:nvPr/>
      </p:nvGrpSpPr>
      <p:grpSpPr>
        <a:xfrm>
          <a:off x="0" y="0"/>
          <a:ext cx="0" cy="0"/>
          <a:chOff x="0" y="0"/>
          <a:chExt cx="0" cy="0"/>
        </a:xfrm>
      </p:grpSpPr>
      <p:sp>
        <p:nvSpPr>
          <p:cNvPr id="49" name="Google Shape;49;p11"/>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50" name="Google Shape;50;p11"/>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sp>
        <p:nvSpPr>
          <p:cNvPr id="51" name="Google Shape;51;p11"/>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 name="Google Shape;52;p11"/>
          <p:cNvSpPr txBox="1"/>
          <p:nvPr>
            <p:ph idx="2" type="body"/>
          </p:nvPr>
        </p:nvSpPr>
        <p:spPr>
          <a:xfrm>
            <a:off x="264809" y="114222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ission Statement Header">
  <p:cSld name="Mission Statement Header">
    <p:spTree>
      <p:nvGrpSpPr>
        <p:cNvPr id="53" name="Shape 53"/>
        <p:cNvGrpSpPr/>
        <p:nvPr/>
      </p:nvGrpSpPr>
      <p:grpSpPr>
        <a:xfrm>
          <a:off x="0" y="0"/>
          <a:ext cx="0" cy="0"/>
          <a:chOff x="0" y="0"/>
          <a:chExt cx="0" cy="0"/>
        </a:xfrm>
      </p:grpSpPr>
      <p:sp>
        <p:nvSpPr>
          <p:cNvPr id="54" name="Google Shape;54;p12"/>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55" name="Google Shape;55;p12"/>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pic>
        <p:nvPicPr>
          <p:cNvPr descr="Mission.png" id="56" name="Google Shape;56;p12"/>
          <p:cNvPicPr preferRelativeResize="0"/>
          <p:nvPr/>
        </p:nvPicPr>
        <p:blipFill rotWithShape="1">
          <a:blip r:embed="rId3">
            <a:alphaModFix/>
          </a:blip>
          <a:srcRect b="0" l="0" r="0" t="0"/>
          <a:stretch/>
        </p:blipFill>
        <p:spPr>
          <a:xfrm>
            <a:off x="3316610" y="293143"/>
            <a:ext cx="5549900" cy="407112"/>
          </a:xfrm>
          <a:prstGeom prst="rect">
            <a:avLst/>
          </a:prstGeom>
          <a:noFill/>
          <a:ln>
            <a:noFill/>
          </a:ln>
        </p:spPr>
      </p:pic>
      <p:sp>
        <p:nvSpPr>
          <p:cNvPr id="57" name="Google Shape;57;p12"/>
          <p:cNvSpPr txBox="1"/>
          <p:nvPr>
            <p:ph idx="1" type="body"/>
          </p:nvPr>
        </p:nvSpPr>
        <p:spPr>
          <a:xfrm>
            <a:off x="264809" y="114222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ission Statement Footer">
  <p:cSld name="Mission Statement Footer">
    <p:spTree>
      <p:nvGrpSpPr>
        <p:cNvPr id="58" name="Shape 58"/>
        <p:cNvGrpSpPr/>
        <p:nvPr/>
      </p:nvGrpSpPr>
      <p:grpSpPr>
        <a:xfrm>
          <a:off x="0" y="0"/>
          <a:ext cx="0" cy="0"/>
          <a:chOff x="0" y="0"/>
          <a:chExt cx="0" cy="0"/>
        </a:xfrm>
      </p:grpSpPr>
      <p:sp>
        <p:nvSpPr>
          <p:cNvPr id="59" name="Google Shape;59;p13"/>
          <p:cNvSpPr/>
          <p:nvPr/>
        </p:nvSpPr>
        <p:spPr>
          <a:xfrm>
            <a:off x="0" y="4167037"/>
            <a:ext cx="9144000" cy="976463"/>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60" name="Google Shape;60;p13"/>
          <p:cNvPicPr preferRelativeResize="0"/>
          <p:nvPr/>
        </p:nvPicPr>
        <p:blipFill rotWithShape="1">
          <a:blip r:embed="rId2">
            <a:alphaModFix/>
          </a:blip>
          <a:srcRect b="0" l="0" r="0" t="0"/>
          <a:stretch/>
        </p:blipFill>
        <p:spPr>
          <a:xfrm>
            <a:off x="235177" y="4428661"/>
            <a:ext cx="2154519" cy="450245"/>
          </a:xfrm>
          <a:prstGeom prst="rect">
            <a:avLst/>
          </a:prstGeom>
          <a:noFill/>
          <a:ln>
            <a:noFill/>
          </a:ln>
        </p:spPr>
      </p:pic>
      <p:pic>
        <p:nvPicPr>
          <p:cNvPr descr="Mission.png" id="61" name="Google Shape;61;p13"/>
          <p:cNvPicPr preferRelativeResize="0"/>
          <p:nvPr/>
        </p:nvPicPr>
        <p:blipFill rotWithShape="1">
          <a:blip r:embed="rId3">
            <a:alphaModFix/>
          </a:blip>
          <a:srcRect b="0" l="0" r="0" t="0"/>
          <a:stretch/>
        </p:blipFill>
        <p:spPr>
          <a:xfrm>
            <a:off x="3316610" y="4460180"/>
            <a:ext cx="5549900" cy="407112"/>
          </a:xfrm>
          <a:prstGeom prst="rect">
            <a:avLst/>
          </a:prstGeom>
          <a:noFill/>
          <a:ln>
            <a:noFill/>
          </a:ln>
        </p:spPr>
      </p:pic>
      <p:sp>
        <p:nvSpPr>
          <p:cNvPr id="62" name="Google Shape;62;p13"/>
          <p:cNvSpPr txBox="1"/>
          <p:nvPr>
            <p:ph idx="1" type="body"/>
          </p:nvPr>
        </p:nvSpPr>
        <p:spPr>
          <a:xfrm>
            <a:off x="235177" y="176659"/>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l Locations, Photos Header">
  <p:cSld name="All Locations, Photos Header">
    <p:spTree>
      <p:nvGrpSpPr>
        <p:cNvPr id="63" name="Shape 63"/>
        <p:cNvGrpSpPr/>
        <p:nvPr/>
      </p:nvGrpSpPr>
      <p:grpSpPr>
        <a:xfrm>
          <a:off x="0" y="0"/>
          <a:ext cx="0" cy="0"/>
          <a:chOff x="0" y="0"/>
          <a:chExt cx="0" cy="0"/>
        </a:xfrm>
      </p:grpSpPr>
      <p:sp>
        <p:nvSpPr>
          <p:cNvPr id="64" name="Google Shape;64;p14"/>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65" name="Google Shape;65;p14"/>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pic>
        <p:nvPicPr>
          <p:cNvPr descr="YOSE2.jpg" id="66" name="Google Shape;66;p14"/>
          <p:cNvPicPr preferRelativeResize="0"/>
          <p:nvPr/>
        </p:nvPicPr>
        <p:blipFill rotWithShape="1">
          <a:blip r:embed="rId3">
            <a:alphaModFix/>
          </a:blip>
          <a:srcRect b="0" l="0" r="0" t="0"/>
          <a:stretch/>
        </p:blipFill>
        <p:spPr>
          <a:xfrm>
            <a:off x="4587118" y="93216"/>
            <a:ext cx="869002" cy="869002"/>
          </a:xfrm>
          <a:prstGeom prst="rect">
            <a:avLst/>
          </a:prstGeom>
          <a:noFill/>
          <a:ln>
            <a:noFill/>
          </a:ln>
        </p:spPr>
      </p:pic>
      <p:pic>
        <p:nvPicPr>
          <p:cNvPr descr="GOGA2.jpg" id="67" name="Google Shape;67;p14"/>
          <p:cNvPicPr preferRelativeResize="0"/>
          <p:nvPr/>
        </p:nvPicPr>
        <p:blipFill rotWithShape="1">
          <a:blip r:embed="rId4">
            <a:alphaModFix/>
          </a:blip>
          <a:srcRect b="0" l="0" r="0" t="0"/>
          <a:stretch/>
        </p:blipFill>
        <p:spPr>
          <a:xfrm>
            <a:off x="5491397" y="93215"/>
            <a:ext cx="870157" cy="870157"/>
          </a:xfrm>
          <a:prstGeom prst="rect">
            <a:avLst/>
          </a:prstGeom>
          <a:noFill/>
          <a:ln>
            <a:noFill/>
          </a:ln>
        </p:spPr>
      </p:pic>
      <p:pic>
        <p:nvPicPr>
          <p:cNvPr descr="OLYM1.jpg" id="68" name="Google Shape;68;p14"/>
          <p:cNvPicPr preferRelativeResize="0"/>
          <p:nvPr/>
        </p:nvPicPr>
        <p:blipFill rotWithShape="1">
          <a:blip r:embed="rId5">
            <a:alphaModFix/>
          </a:blip>
          <a:srcRect b="0" l="0" r="0" t="0"/>
          <a:stretch/>
        </p:blipFill>
        <p:spPr>
          <a:xfrm>
            <a:off x="6396831" y="93215"/>
            <a:ext cx="869003" cy="869003"/>
          </a:xfrm>
          <a:prstGeom prst="rect">
            <a:avLst/>
          </a:prstGeom>
          <a:noFill/>
          <a:ln>
            <a:noFill/>
          </a:ln>
        </p:spPr>
      </p:pic>
      <p:pic>
        <p:nvPicPr>
          <p:cNvPr descr="CHIS2 TPD.jpg" id="69" name="Google Shape;69;p14"/>
          <p:cNvPicPr preferRelativeResize="0"/>
          <p:nvPr/>
        </p:nvPicPr>
        <p:blipFill rotWithShape="1">
          <a:blip r:embed="rId6">
            <a:alphaModFix/>
          </a:blip>
          <a:srcRect b="0" l="0" r="0" t="0"/>
          <a:stretch/>
        </p:blipFill>
        <p:spPr>
          <a:xfrm>
            <a:off x="7301111" y="93216"/>
            <a:ext cx="871312" cy="871312"/>
          </a:xfrm>
          <a:prstGeom prst="rect">
            <a:avLst/>
          </a:prstGeom>
          <a:noFill/>
          <a:ln>
            <a:noFill/>
          </a:ln>
        </p:spPr>
      </p:pic>
      <p:pic>
        <p:nvPicPr>
          <p:cNvPr descr="PRWI1_scenery_20120425_015.jpg" id="70" name="Google Shape;70;p14"/>
          <p:cNvPicPr preferRelativeResize="0"/>
          <p:nvPr/>
        </p:nvPicPr>
        <p:blipFill rotWithShape="1">
          <a:blip r:embed="rId7">
            <a:alphaModFix/>
          </a:blip>
          <a:srcRect b="0" l="0" r="0" t="0"/>
          <a:stretch/>
        </p:blipFill>
        <p:spPr>
          <a:xfrm>
            <a:off x="8207700" y="93216"/>
            <a:ext cx="871312" cy="871312"/>
          </a:xfrm>
          <a:prstGeom prst="rect">
            <a:avLst/>
          </a:prstGeom>
          <a:noFill/>
          <a:ln>
            <a:noFill/>
          </a:ln>
        </p:spPr>
      </p:pic>
      <p:cxnSp>
        <p:nvCxnSpPr>
          <p:cNvPr id="71" name="Google Shape;71;p14"/>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72" name="Google Shape;72;p14"/>
          <p:cNvSpPr txBox="1"/>
          <p:nvPr/>
        </p:nvSpPr>
        <p:spPr>
          <a:xfrm>
            <a:off x="2719338" y="76472"/>
            <a:ext cx="1310625"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900" u="none" cap="none" strike="noStrike">
                <a:solidFill>
                  <a:srgbClr val="007239"/>
                </a:solidFill>
                <a:latin typeface="Garamond"/>
                <a:ea typeface="Garamond"/>
                <a:cs typeface="Garamond"/>
                <a:sym typeface="Garamond"/>
              </a:rPr>
              <a:t>Yosemite</a:t>
            </a:r>
            <a:endParaRPr/>
          </a:p>
          <a:p>
            <a:pPr indent="0" lvl="0" marL="0" marR="0" rtl="0" algn="l">
              <a:spcBef>
                <a:spcPts val="0"/>
              </a:spcBef>
              <a:spcAft>
                <a:spcPts val="0"/>
              </a:spcAft>
              <a:buNone/>
            </a:pPr>
            <a:r>
              <a:rPr lang="en-US" sz="900">
                <a:solidFill>
                  <a:srgbClr val="007239"/>
                </a:solidFill>
                <a:latin typeface="Garamond"/>
                <a:ea typeface="Garamond"/>
                <a:cs typeface="Garamond"/>
                <a:sym typeface="Garamond"/>
              </a:rPr>
              <a:t>Golden</a:t>
            </a:r>
            <a:r>
              <a:rPr lang="en-US" sz="900">
                <a:solidFill>
                  <a:srgbClr val="007239"/>
                </a:solidFill>
                <a:latin typeface="Garamond"/>
                <a:ea typeface="Garamond"/>
                <a:cs typeface="Garamond"/>
                <a:sym typeface="Garamond"/>
              </a:rPr>
              <a:t> Gate</a:t>
            </a:r>
            <a:endParaRPr/>
          </a:p>
          <a:p>
            <a:pPr indent="0" lvl="0" marL="0" marR="0" rtl="0" algn="l">
              <a:spcBef>
                <a:spcPts val="0"/>
              </a:spcBef>
              <a:spcAft>
                <a:spcPts val="0"/>
              </a:spcAft>
              <a:buNone/>
            </a:pPr>
            <a:r>
              <a:rPr lang="en-US" sz="900">
                <a:solidFill>
                  <a:srgbClr val="007239"/>
                </a:solidFill>
                <a:latin typeface="Garamond"/>
                <a:ea typeface="Garamond"/>
                <a:cs typeface="Garamond"/>
                <a:sym typeface="Garamond"/>
              </a:rPr>
              <a:t>Olympic</a:t>
            </a:r>
            <a:endParaRPr/>
          </a:p>
          <a:p>
            <a:pPr indent="0" lvl="0" marL="0" marR="0" rtl="0" algn="l">
              <a:spcBef>
                <a:spcPts val="0"/>
              </a:spcBef>
              <a:spcAft>
                <a:spcPts val="0"/>
              </a:spcAft>
              <a:buNone/>
            </a:pPr>
            <a:r>
              <a:rPr lang="en-US" sz="900">
                <a:solidFill>
                  <a:srgbClr val="007239"/>
                </a:solidFill>
                <a:latin typeface="Garamond"/>
                <a:ea typeface="Garamond"/>
                <a:cs typeface="Garamond"/>
                <a:sym typeface="Garamond"/>
              </a:rPr>
              <a:t>Santa Monica Mountains</a:t>
            </a:r>
            <a:endParaRPr/>
          </a:p>
          <a:p>
            <a:pPr indent="0" lvl="0" marL="0" marR="0" rtl="0" algn="l">
              <a:spcBef>
                <a:spcPts val="0"/>
              </a:spcBef>
              <a:spcAft>
                <a:spcPts val="0"/>
              </a:spcAft>
              <a:buNone/>
            </a:pPr>
            <a:r>
              <a:rPr lang="en-US" sz="900">
                <a:solidFill>
                  <a:srgbClr val="007239"/>
                </a:solidFill>
                <a:latin typeface="Garamond"/>
                <a:ea typeface="Garamond"/>
                <a:cs typeface="Garamond"/>
                <a:sym typeface="Garamond"/>
              </a:rPr>
              <a:t>Channel Islands</a:t>
            </a:r>
            <a:endParaRPr/>
          </a:p>
          <a:p>
            <a:pPr indent="0" lvl="0" marL="0" marR="0" rtl="0" algn="l">
              <a:spcBef>
                <a:spcPts val="0"/>
              </a:spcBef>
              <a:spcAft>
                <a:spcPts val="0"/>
              </a:spcAft>
              <a:buNone/>
            </a:pPr>
            <a:r>
              <a:rPr lang="en-US" sz="900">
                <a:solidFill>
                  <a:srgbClr val="007239"/>
                </a:solidFill>
                <a:latin typeface="Garamond"/>
                <a:ea typeface="Garamond"/>
                <a:cs typeface="Garamond"/>
                <a:sym typeface="Garamond"/>
              </a:rPr>
              <a:t>Prince William Forest</a:t>
            </a:r>
            <a:endParaRPr sz="900">
              <a:solidFill>
                <a:srgbClr val="007239"/>
              </a:solidFill>
              <a:latin typeface="Garamond"/>
              <a:ea typeface="Garamond"/>
              <a:cs typeface="Garamond"/>
              <a:sym typeface="Garamond"/>
            </a:endParaRPr>
          </a:p>
        </p:txBody>
      </p:sp>
      <p:sp>
        <p:nvSpPr>
          <p:cNvPr id="73" name="Google Shape;73;p14"/>
          <p:cNvSpPr txBox="1"/>
          <p:nvPr>
            <p:ph idx="1" type="body"/>
          </p:nvPr>
        </p:nvSpPr>
        <p:spPr>
          <a:xfrm>
            <a:off x="264809" y="123135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osemite Header">
  <p:cSld name="Yosemite Header">
    <p:spTree>
      <p:nvGrpSpPr>
        <p:cNvPr id="74" name="Shape 74"/>
        <p:cNvGrpSpPr/>
        <p:nvPr/>
      </p:nvGrpSpPr>
      <p:grpSpPr>
        <a:xfrm>
          <a:off x="0" y="0"/>
          <a:ext cx="0" cy="0"/>
          <a:chOff x="0" y="0"/>
          <a:chExt cx="0" cy="0"/>
        </a:xfrm>
      </p:grpSpPr>
      <p:sp>
        <p:nvSpPr>
          <p:cNvPr id="75" name="Google Shape;75;p15"/>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76" name="Google Shape;76;p15"/>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cxnSp>
        <p:nvCxnSpPr>
          <p:cNvPr id="77" name="Google Shape;77;p15"/>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pic>
        <p:nvPicPr>
          <p:cNvPr descr="Yosemite_Long.png" id="78" name="Google Shape;78;p15"/>
          <p:cNvPicPr preferRelativeResize="0"/>
          <p:nvPr/>
        </p:nvPicPr>
        <p:blipFill rotWithShape="1">
          <a:blip r:embed="rId3">
            <a:alphaModFix/>
          </a:blip>
          <a:srcRect b="0" l="0" r="0" t="0"/>
          <a:stretch/>
        </p:blipFill>
        <p:spPr>
          <a:xfrm>
            <a:off x="4851400" y="67430"/>
            <a:ext cx="4229100" cy="929264"/>
          </a:xfrm>
          <a:prstGeom prst="rect">
            <a:avLst/>
          </a:prstGeom>
          <a:noFill/>
          <a:ln>
            <a:noFill/>
          </a:ln>
        </p:spPr>
      </p:pic>
      <p:sp>
        <p:nvSpPr>
          <p:cNvPr id="79" name="Google Shape;79;p15"/>
          <p:cNvSpPr txBox="1"/>
          <p:nvPr/>
        </p:nvSpPr>
        <p:spPr>
          <a:xfrm>
            <a:off x="2775030" y="261624"/>
            <a:ext cx="1104639"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007239"/>
                </a:solidFill>
                <a:latin typeface="Garamond"/>
                <a:ea typeface="Garamond"/>
                <a:cs typeface="Garamond"/>
                <a:sym typeface="Garamond"/>
              </a:rPr>
              <a:t>Yosemite</a:t>
            </a:r>
            <a:endParaRPr sz="2000">
              <a:solidFill>
                <a:srgbClr val="007239"/>
              </a:solidFill>
              <a:latin typeface="Garamond"/>
              <a:ea typeface="Garamond"/>
              <a:cs typeface="Garamond"/>
              <a:sym typeface="Garamond"/>
            </a:endParaRPr>
          </a:p>
        </p:txBody>
      </p:sp>
      <p:sp>
        <p:nvSpPr>
          <p:cNvPr id="80" name="Google Shape;80;p15"/>
          <p:cNvSpPr txBox="1"/>
          <p:nvPr>
            <p:ph idx="1" type="body"/>
          </p:nvPr>
        </p:nvSpPr>
        <p:spPr>
          <a:xfrm>
            <a:off x="264809" y="123135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OGA Header">
  <p:cSld name="GOGA Header">
    <p:spTree>
      <p:nvGrpSpPr>
        <p:cNvPr id="81" name="Shape 81"/>
        <p:cNvGrpSpPr/>
        <p:nvPr/>
      </p:nvGrpSpPr>
      <p:grpSpPr>
        <a:xfrm>
          <a:off x="0" y="0"/>
          <a:ext cx="0" cy="0"/>
          <a:chOff x="0" y="0"/>
          <a:chExt cx="0" cy="0"/>
        </a:xfrm>
      </p:grpSpPr>
      <p:sp>
        <p:nvSpPr>
          <p:cNvPr id="82" name="Google Shape;82;p16"/>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83" name="Google Shape;83;p16"/>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cxnSp>
        <p:nvCxnSpPr>
          <p:cNvPr id="84" name="Google Shape;84;p16"/>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85" name="Google Shape;85;p16"/>
          <p:cNvSpPr txBox="1"/>
          <p:nvPr/>
        </p:nvSpPr>
        <p:spPr>
          <a:xfrm>
            <a:off x="2802341" y="261624"/>
            <a:ext cx="1485603"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007239"/>
                </a:solidFill>
                <a:latin typeface="Garamond"/>
                <a:ea typeface="Garamond"/>
                <a:cs typeface="Garamond"/>
                <a:sym typeface="Garamond"/>
              </a:rPr>
              <a:t>Golden Gate</a:t>
            </a:r>
            <a:endParaRPr sz="2000">
              <a:solidFill>
                <a:srgbClr val="007239"/>
              </a:solidFill>
              <a:latin typeface="Garamond"/>
              <a:ea typeface="Garamond"/>
              <a:cs typeface="Garamond"/>
              <a:sym typeface="Garamond"/>
            </a:endParaRPr>
          </a:p>
        </p:txBody>
      </p:sp>
      <p:pic>
        <p:nvPicPr>
          <p:cNvPr descr="Goga_Long.jpg" id="86" name="Google Shape;86;p16"/>
          <p:cNvPicPr preferRelativeResize="0"/>
          <p:nvPr/>
        </p:nvPicPr>
        <p:blipFill rotWithShape="1">
          <a:blip r:embed="rId3">
            <a:alphaModFix/>
          </a:blip>
          <a:srcRect b="0" l="0" r="0" t="0"/>
          <a:stretch/>
        </p:blipFill>
        <p:spPr>
          <a:xfrm>
            <a:off x="4851400" y="66730"/>
            <a:ext cx="4229100" cy="929264"/>
          </a:xfrm>
          <a:prstGeom prst="rect">
            <a:avLst/>
          </a:prstGeom>
          <a:noFill/>
          <a:ln>
            <a:noFill/>
          </a:ln>
        </p:spPr>
      </p:pic>
      <p:sp>
        <p:nvSpPr>
          <p:cNvPr id="87" name="Google Shape;87;p16"/>
          <p:cNvSpPr txBox="1"/>
          <p:nvPr>
            <p:ph idx="1" type="body"/>
          </p:nvPr>
        </p:nvSpPr>
        <p:spPr>
          <a:xfrm>
            <a:off x="264809" y="123135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WI Header">
  <p:cSld name="PRWI Header">
    <p:spTree>
      <p:nvGrpSpPr>
        <p:cNvPr id="88" name="Shape 88"/>
        <p:cNvGrpSpPr/>
        <p:nvPr/>
      </p:nvGrpSpPr>
      <p:grpSpPr>
        <a:xfrm>
          <a:off x="0" y="0"/>
          <a:ext cx="0" cy="0"/>
          <a:chOff x="0" y="0"/>
          <a:chExt cx="0" cy="0"/>
        </a:xfrm>
      </p:grpSpPr>
      <p:sp>
        <p:nvSpPr>
          <p:cNvPr id="89" name="Google Shape;89;p17"/>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90" name="Google Shape;90;p17"/>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cxnSp>
        <p:nvCxnSpPr>
          <p:cNvPr id="91" name="Google Shape;91;p17"/>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92" name="Google Shape;92;p17"/>
          <p:cNvSpPr txBox="1"/>
          <p:nvPr/>
        </p:nvSpPr>
        <p:spPr>
          <a:xfrm>
            <a:off x="2785700" y="249720"/>
            <a:ext cx="1885682" cy="59503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2000">
                <a:solidFill>
                  <a:srgbClr val="007239"/>
                </a:solidFill>
                <a:latin typeface="Garamond"/>
                <a:ea typeface="Garamond"/>
                <a:cs typeface="Garamond"/>
                <a:sym typeface="Garamond"/>
              </a:rPr>
              <a:t>Prince William</a:t>
            </a:r>
            <a:endParaRPr/>
          </a:p>
          <a:p>
            <a:pPr indent="0" lvl="0" marL="0" marR="0" rtl="0" algn="l">
              <a:lnSpc>
                <a:spcPct val="80000"/>
              </a:lnSpc>
              <a:spcBef>
                <a:spcPts val="0"/>
              </a:spcBef>
              <a:spcAft>
                <a:spcPts val="0"/>
              </a:spcAft>
              <a:buNone/>
            </a:pPr>
            <a:r>
              <a:rPr lang="en-US" sz="2000">
                <a:solidFill>
                  <a:srgbClr val="007239"/>
                </a:solidFill>
                <a:latin typeface="Garamond"/>
                <a:ea typeface="Garamond"/>
                <a:cs typeface="Garamond"/>
                <a:sym typeface="Garamond"/>
              </a:rPr>
              <a:t>Forest</a:t>
            </a:r>
            <a:endParaRPr sz="2000">
              <a:solidFill>
                <a:srgbClr val="007239"/>
              </a:solidFill>
              <a:latin typeface="Garamond"/>
              <a:ea typeface="Garamond"/>
              <a:cs typeface="Garamond"/>
              <a:sym typeface="Garamond"/>
            </a:endParaRPr>
          </a:p>
        </p:txBody>
      </p:sp>
      <p:pic>
        <p:nvPicPr>
          <p:cNvPr descr="PRWI_Long.jpg" id="93" name="Google Shape;93;p17"/>
          <p:cNvPicPr preferRelativeResize="0"/>
          <p:nvPr/>
        </p:nvPicPr>
        <p:blipFill rotWithShape="1">
          <a:blip r:embed="rId3">
            <a:alphaModFix/>
          </a:blip>
          <a:srcRect b="0" l="0" r="0" t="0"/>
          <a:stretch/>
        </p:blipFill>
        <p:spPr>
          <a:xfrm>
            <a:off x="4838705" y="67430"/>
            <a:ext cx="4229095" cy="929263"/>
          </a:xfrm>
          <a:prstGeom prst="rect">
            <a:avLst/>
          </a:prstGeom>
          <a:noFill/>
          <a:ln>
            <a:noFill/>
          </a:ln>
        </p:spPr>
      </p:pic>
      <p:sp>
        <p:nvSpPr>
          <p:cNvPr id="94" name="Google Shape;94;p17"/>
          <p:cNvSpPr txBox="1"/>
          <p:nvPr>
            <p:ph idx="1" type="body"/>
          </p:nvPr>
        </p:nvSpPr>
        <p:spPr>
          <a:xfrm>
            <a:off x="264809" y="123135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MO Header">
  <p:cSld name="SAMO Header">
    <p:spTree>
      <p:nvGrpSpPr>
        <p:cNvPr id="95" name="Shape 95"/>
        <p:cNvGrpSpPr/>
        <p:nvPr/>
      </p:nvGrpSpPr>
      <p:grpSpPr>
        <a:xfrm>
          <a:off x="0" y="0"/>
          <a:ext cx="0" cy="0"/>
          <a:chOff x="0" y="0"/>
          <a:chExt cx="0" cy="0"/>
        </a:xfrm>
      </p:grpSpPr>
      <p:sp>
        <p:nvSpPr>
          <p:cNvPr id="96" name="Google Shape;96;p18"/>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97" name="Google Shape;97;p18"/>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cxnSp>
        <p:nvCxnSpPr>
          <p:cNvPr id="98" name="Google Shape;98;p18"/>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99" name="Google Shape;99;p18"/>
          <p:cNvSpPr txBox="1"/>
          <p:nvPr/>
        </p:nvSpPr>
        <p:spPr>
          <a:xfrm>
            <a:off x="2727237" y="210891"/>
            <a:ext cx="1531188" cy="59503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2000">
                <a:solidFill>
                  <a:srgbClr val="007239"/>
                </a:solidFill>
                <a:latin typeface="Garamond"/>
                <a:ea typeface="Garamond"/>
                <a:cs typeface="Garamond"/>
                <a:sym typeface="Garamond"/>
              </a:rPr>
              <a:t>Santa Monica</a:t>
            </a:r>
            <a:endParaRPr/>
          </a:p>
          <a:p>
            <a:pPr indent="0" lvl="0" marL="0" marR="0" rtl="0" algn="l">
              <a:lnSpc>
                <a:spcPct val="80000"/>
              </a:lnSpc>
              <a:spcBef>
                <a:spcPts val="0"/>
              </a:spcBef>
              <a:spcAft>
                <a:spcPts val="0"/>
              </a:spcAft>
              <a:buNone/>
            </a:pPr>
            <a:r>
              <a:rPr lang="en-US" sz="2000">
                <a:solidFill>
                  <a:srgbClr val="007239"/>
                </a:solidFill>
                <a:latin typeface="Garamond"/>
                <a:ea typeface="Garamond"/>
                <a:cs typeface="Garamond"/>
                <a:sym typeface="Garamond"/>
              </a:rPr>
              <a:t>Mountains</a:t>
            </a:r>
            <a:endParaRPr sz="2000">
              <a:solidFill>
                <a:srgbClr val="007239"/>
              </a:solidFill>
              <a:latin typeface="Garamond"/>
              <a:ea typeface="Garamond"/>
              <a:cs typeface="Garamond"/>
              <a:sym typeface="Garamond"/>
            </a:endParaRPr>
          </a:p>
        </p:txBody>
      </p:sp>
      <p:pic>
        <p:nvPicPr>
          <p:cNvPr descr="Soca_long.jpg" id="100" name="Google Shape;100;p18"/>
          <p:cNvPicPr preferRelativeResize="0"/>
          <p:nvPr/>
        </p:nvPicPr>
        <p:blipFill rotWithShape="1">
          <a:blip r:embed="rId3">
            <a:alphaModFix/>
          </a:blip>
          <a:srcRect b="0" l="0" r="0" t="0"/>
          <a:stretch/>
        </p:blipFill>
        <p:spPr>
          <a:xfrm>
            <a:off x="4851400" y="73530"/>
            <a:ext cx="4229100" cy="9292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LYM Header">
  <p:cSld name="OLYM Header">
    <p:spTree>
      <p:nvGrpSpPr>
        <p:cNvPr id="101" name="Shape 101"/>
        <p:cNvGrpSpPr/>
        <p:nvPr/>
      </p:nvGrpSpPr>
      <p:grpSpPr>
        <a:xfrm>
          <a:off x="0" y="0"/>
          <a:ext cx="0" cy="0"/>
          <a:chOff x="0" y="0"/>
          <a:chExt cx="0" cy="0"/>
        </a:xfrm>
      </p:grpSpPr>
      <p:sp>
        <p:nvSpPr>
          <p:cNvPr id="102" name="Google Shape;102;p19"/>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03" name="Google Shape;103;p19"/>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cxnSp>
        <p:nvCxnSpPr>
          <p:cNvPr id="104" name="Google Shape;104;p19"/>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105" name="Google Shape;105;p19"/>
          <p:cNvSpPr txBox="1"/>
          <p:nvPr/>
        </p:nvSpPr>
        <p:spPr>
          <a:xfrm>
            <a:off x="2747722" y="261692"/>
            <a:ext cx="104477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007239"/>
                </a:solidFill>
                <a:latin typeface="Garamond"/>
                <a:ea typeface="Garamond"/>
                <a:cs typeface="Garamond"/>
                <a:sym typeface="Garamond"/>
              </a:rPr>
              <a:t>Olympic</a:t>
            </a:r>
            <a:endParaRPr sz="2000">
              <a:solidFill>
                <a:srgbClr val="007239"/>
              </a:solidFill>
              <a:latin typeface="Garamond"/>
              <a:ea typeface="Garamond"/>
              <a:cs typeface="Garamond"/>
              <a:sym typeface="Garamond"/>
            </a:endParaRPr>
          </a:p>
        </p:txBody>
      </p:sp>
      <p:pic>
        <p:nvPicPr>
          <p:cNvPr descr="Olympic_Long.jpg" id="106" name="Google Shape;106;p19"/>
          <p:cNvPicPr preferRelativeResize="0"/>
          <p:nvPr/>
        </p:nvPicPr>
        <p:blipFill rotWithShape="1">
          <a:blip r:embed="rId3">
            <a:alphaModFix/>
          </a:blip>
          <a:srcRect b="0" l="0" r="0" t="0"/>
          <a:stretch/>
        </p:blipFill>
        <p:spPr>
          <a:xfrm>
            <a:off x="4851401" y="66701"/>
            <a:ext cx="4229099" cy="929264"/>
          </a:xfrm>
          <a:prstGeom prst="rect">
            <a:avLst/>
          </a:prstGeom>
          <a:noFill/>
          <a:ln>
            <a:noFill/>
          </a:ln>
        </p:spPr>
      </p:pic>
      <p:sp>
        <p:nvSpPr>
          <p:cNvPr id="107" name="Google Shape;107;p19"/>
          <p:cNvSpPr txBox="1"/>
          <p:nvPr>
            <p:ph idx="1" type="body"/>
          </p:nvPr>
        </p:nvSpPr>
        <p:spPr>
          <a:xfrm>
            <a:off x="264809" y="123135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IS Header">
  <p:cSld name="CHIS Header">
    <p:spTree>
      <p:nvGrpSpPr>
        <p:cNvPr id="108" name="Shape 108"/>
        <p:cNvGrpSpPr/>
        <p:nvPr/>
      </p:nvGrpSpPr>
      <p:grpSpPr>
        <a:xfrm>
          <a:off x="0" y="0"/>
          <a:ext cx="0" cy="0"/>
          <a:chOff x="0" y="0"/>
          <a:chExt cx="0" cy="0"/>
        </a:xfrm>
      </p:grpSpPr>
      <p:sp>
        <p:nvSpPr>
          <p:cNvPr id="109" name="Google Shape;109;p20"/>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10" name="Google Shape;110;p20"/>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cxnSp>
        <p:nvCxnSpPr>
          <p:cNvPr id="111" name="Google Shape;111;p20"/>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112" name="Google Shape;112;p20"/>
          <p:cNvSpPr txBox="1"/>
          <p:nvPr/>
        </p:nvSpPr>
        <p:spPr>
          <a:xfrm>
            <a:off x="2719315" y="311759"/>
            <a:ext cx="1774018"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007239"/>
                </a:solidFill>
                <a:latin typeface="Garamond"/>
                <a:ea typeface="Garamond"/>
                <a:cs typeface="Garamond"/>
                <a:sym typeface="Garamond"/>
              </a:rPr>
              <a:t>Channel Islands</a:t>
            </a:r>
            <a:endParaRPr sz="2000">
              <a:solidFill>
                <a:srgbClr val="007239"/>
              </a:solidFill>
              <a:latin typeface="Garamond"/>
              <a:ea typeface="Garamond"/>
              <a:cs typeface="Garamond"/>
              <a:sym typeface="Garamond"/>
            </a:endParaRPr>
          </a:p>
        </p:txBody>
      </p:sp>
      <p:pic>
        <p:nvPicPr>
          <p:cNvPr descr="CHI_Long.jpg" id="113" name="Google Shape;113;p20"/>
          <p:cNvPicPr preferRelativeResize="0"/>
          <p:nvPr/>
        </p:nvPicPr>
        <p:blipFill rotWithShape="1">
          <a:blip r:embed="rId3">
            <a:alphaModFix/>
          </a:blip>
          <a:srcRect b="0" l="0" r="0" t="0"/>
          <a:stretch/>
        </p:blipFill>
        <p:spPr>
          <a:xfrm>
            <a:off x="4851400" y="66938"/>
            <a:ext cx="4229100" cy="929264"/>
          </a:xfrm>
          <a:prstGeom prst="rect">
            <a:avLst/>
          </a:prstGeom>
          <a:noFill/>
          <a:ln>
            <a:noFill/>
          </a:ln>
        </p:spPr>
      </p:pic>
      <p:sp>
        <p:nvSpPr>
          <p:cNvPr id="114" name="Google Shape;114;p20"/>
          <p:cNvSpPr txBox="1"/>
          <p:nvPr>
            <p:ph idx="1" type="body"/>
          </p:nvPr>
        </p:nvSpPr>
        <p:spPr>
          <a:xfrm>
            <a:off x="264809" y="123135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MO Title Slide">
  <p:cSld name="SAMO Title Slid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17" name="Google Shape;17;p3"/>
          <p:cNvPicPr preferRelativeResize="0"/>
          <p:nvPr/>
        </p:nvPicPr>
        <p:blipFill rotWithShape="1">
          <a:blip r:embed="rId3">
            <a:alphaModFix/>
          </a:blip>
          <a:srcRect b="0" l="0" r="0" t="0"/>
          <a:stretch/>
        </p:blipFill>
        <p:spPr>
          <a:xfrm>
            <a:off x="235177" y="261624"/>
            <a:ext cx="2154519" cy="450245"/>
          </a:xfrm>
          <a:prstGeom prst="rect">
            <a:avLst/>
          </a:prstGeom>
          <a:noFill/>
          <a:ln>
            <a:noFill/>
          </a:ln>
        </p:spPr>
      </p:pic>
      <p:sp>
        <p:nvSpPr>
          <p:cNvPr id="18" name="Google Shape;18;p3"/>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IS Photo + All Campus Footer">
  <p:cSld name="CHIS Photo + All Campus Footer">
    <p:spTree>
      <p:nvGrpSpPr>
        <p:cNvPr id="115" name="Shape 115"/>
        <p:cNvGrpSpPr/>
        <p:nvPr/>
      </p:nvGrpSpPr>
      <p:grpSpPr>
        <a:xfrm>
          <a:off x="0" y="0"/>
          <a:ext cx="0" cy="0"/>
          <a:chOff x="0" y="0"/>
          <a:chExt cx="0" cy="0"/>
        </a:xfrm>
      </p:grpSpPr>
      <p:sp>
        <p:nvSpPr>
          <p:cNvPr id="116" name="Google Shape;116;p21"/>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17" name="Google Shape;117;p21"/>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pic>
        <p:nvPicPr>
          <p:cNvPr descr="CHI_Long.jpg" id="118" name="Google Shape;118;p21"/>
          <p:cNvPicPr preferRelativeResize="0"/>
          <p:nvPr/>
        </p:nvPicPr>
        <p:blipFill rotWithShape="1">
          <a:blip r:embed="rId3">
            <a:alphaModFix/>
          </a:blip>
          <a:srcRect b="0" l="0" r="0" t="0"/>
          <a:stretch/>
        </p:blipFill>
        <p:spPr>
          <a:xfrm>
            <a:off x="4851400" y="66938"/>
            <a:ext cx="4229100" cy="929264"/>
          </a:xfrm>
          <a:prstGeom prst="rect">
            <a:avLst/>
          </a:prstGeom>
          <a:noFill/>
          <a:ln>
            <a:noFill/>
          </a:ln>
        </p:spPr>
      </p:pic>
      <p:sp>
        <p:nvSpPr>
          <p:cNvPr id="119" name="Google Shape;119;p21"/>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sp>
        <p:nvSpPr>
          <p:cNvPr id="120" name="Google Shape;120;p21"/>
          <p:cNvSpPr txBox="1"/>
          <p:nvPr>
            <p:ph idx="1" type="body"/>
          </p:nvPr>
        </p:nvSpPr>
        <p:spPr>
          <a:xfrm>
            <a:off x="264809" y="1231356"/>
            <a:ext cx="8625191" cy="337365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OSE Photo + All Location Footer">
  <p:cSld name="YOSE Photo + All Location Footer">
    <p:spTree>
      <p:nvGrpSpPr>
        <p:cNvPr id="121" name="Shape 121"/>
        <p:cNvGrpSpPr/>
        <p:nvPr/>
      </p:nvGrpSpPr>
      <p:grpSpPr>
        <a:xfrm>
          <a:off x="0" y="0"/>
          <a:ext cx="0" cy="0"/>
          <a:chOff x="0" y="0"/>
          <a:chExt cx="0" cy="0"/>
        </a:xfrm>
      </p:grpSpPr>
      <p:sp>
        <p:nvSpPr>
          <p:cNvPr id="122" name="Google Shape;122;p22"/>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23" name="Google Shape;123;p22"/>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sp>
        <p:nvSpPr>
          <p:cNvPr id="124" name="Google Shape;124;p22"/>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descr="Yosemite_Long.png" id="125" name="Google Shape;125;p22"/>
          <p:cNvPicPr preferRelativeResize="0"/>
          <p:nvPr/>
        </p:nvPicPr>
        <p:blipFill rotWithShape="1">
          <a:blip r:embed="rId3">
            <a:alphaModFix/>
          </a:blip>
          <a:srcRect b="0" l="0" r="0" t="0"/>
          <a:stretch/>
        </p:blipFill>
        <p:spPr>
          <a:xfrm>
            <a:off x="4851400" y="67430"/>
            <a:ext cx="4229100" cy="929264"/>
          </a:xfrm>
          <a:prstGeom prst="rect">
            <a:avLst/>
          </a:prstGeom>
          <a:noFill/>
          <a:ln>
            <a:noFill/>
          </a:ln>
        </p:spPr>
      </p:pic>
      <p:sp>
        <p:nvSpPr>
          <p:cNvPr id="126" name="Google Shape;126;p22"/>
          <p:cNvSpPr txBox="1"/>
          <p:nvPr>
            <p:ph idx="1" type="body"/>
          </p:nvPr>
        </p:nvSpPr>
        <p:spPr>
          <a:xfrm>
            <a:off x="264809" y="1231357"/>
            <a:ext cx="8625191" cy="3358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LYM Photo + All Location Footer">
  <p:cSld name="OLYM Photo + All Location Footer">
    <p:spTree>
      <p:nvGrpSpPr>
        <p:cNvPr id="127" name="Shape 127"/>
        <p:cNvGrpSpPr/>
        <p:nvPr/>
      </p:nvGrpSpPr>
      <p:grpSpPr>
        <a:xfrm>
          <a:off x="0" y="0"/>
          <a:ext cx="0" cy="0"/>
          <a:chOff x="0" y="0"/>
          <a:chExt cx="0" cy="0"/>
        </a:xfrm>
      </p:grpSpPr>
      <p:sp>
        <p:nvSpPr>
          <p:cNvPr id="128" name="Google Shape;128;p23"/>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29" name="Google Shape;129;p23"/>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sp>
        <p:nvSpPr>
          <p:cNvPr id="130" name="Google Shape;130;p23"/>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descr="Olympic_Long.jpg" id="131" name="Google Shape;131;p23"/>
          <p:cNvPicPr preferRelativeResize="0"/>
          <p:nvPr/>
        </p:nvPicPr>
        <p:blipFill rotWithShape="1">
          <a:blip r:embed="rId3">
            <a:alphaModFix/>
          </a:blip>
          <a:srcRect b="0" l="0" r="0" t="0"/>
          <a:stretch/>
        </p:blipFill>
        <p:spPr>
          <a:xfrm>
            <a:off x="4851401" y="66701"/>
            <a:ext cx="4229099" cy="929264"/>
          </a:xfrm>
          <a:prstGeom prst="rect">
            <a:avLst/>
          </a:prstGeom>
          <a:noFill/>
          <a:ln>
            <a:noFill/>
          </a:ln>
        </p:spPr>
      </p:pic>
      <p:sp>
        <p:nvSpPr>
          <p:cNvPr id="132" name="Google Shape;132;p23"/>
          <p:cNvSpPr txBox="1"/>
          <p:nvPr>
            <p:ph idx="1" type="body"/>
          </p:nvPr>
        </p:nvSpPr>
        <p:spPr>
          <a:xfrm>
            <a:off x="264809" y="1231357"/>
            <a:ext cx="8625191" cy="34850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WI Photo + All Location Footer">
  <p:cSld name="PRWI Photo + All Location Footer">
    <p:spTree>
      <p:nvGrpSpPr>
        <p:cNvPr id="133" name="Shape 133"/>
        <p:cNvGrpSpPr/>
        <p:nvPr/>
      </p:nvGrpSpPr>
      <p:grpSpPr>
        <a:xfrm>
          <a:off x="0" y="0"/>
          <a:ext cx="0" cy="0"/>
          <a:chOff x="0" y="0"/>
          <a:chExt cx="0" cy="0"/>
        </a:xfrm>
      </p:grpSpPr>
      <p:sp>
        <p:nvSpPr>
          <p:cNvPr id="134" name="Google Shape;134;p24"/>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35" name="Google Shape;135;p24"/>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sp>
        <p:nvSpPr>
          <p:cNvPr id="136" name="Google Shape;136;p24"/>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descr="PRWI_Long.jpg" id="137" name="Google Shape;137;p24"/>
          <p:cNvPicPr preferRelativeResize="0"/>
          <p:nvPr/>
        </p:nvPicPr>
        <p:blipFill rotWithShape="1">
          <a:blip r:embed="rId3">
            <a:alphaModFix/>
          </a:blip>
          <a:srcRect b="0" l="0" r="0" t="0"/>
          <a:stretch/>
        </p:blipFill>
        <p:spPr>
          <a:xfrm>
            <a:off x="4838705" y="67430"/>
            <a:ext cx="4229095" cy="929263"/>
          </a:xfrm>
          <a:prstGeom prst="rect">
            <a:avLst/>
          </a:prstGeom>
          <a:noFill/>
          <a:ln>
            <a:noFill/>
          </a:ln>
        </p:spPr>
      </p:pic>
      <p:sp>
        <p:nvSpPr>
          <p:cNvPr id="138" name="Google Shape;138;p24"/>
          <p:cNvSpPr txBox="1"/>
          <p:nvPr>
            <p:ph idx="1" type="body"/>
          </p:nvPr>
        </p:nvSpPr>
        <p:spPr>
          <a:xfrm>
            <a:off x="264809" y="1231357"/>
            <a:ext cx="8625191" cy="34850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MO Photo + All Location Footer">
  <p:cSld name="SAMO Photo + All Location Footer">
    <p:spTree>
      <p:nvGrpSpPr>
        <p:cNvPr id="139" name="Shape 139"/>
        <p:cNvGrpSpPr/>
        <p:nvPr/>
      </p:nvGrpSpPr>
      <p:grpSpPr>
        <a:xfrm>
          <a:off x="0" y="0"/>
          <a:ext cx="0" cy="0"/>
          <a:chOff x="0" y="0"/>
          <a:chExt cx="0" cy="0"/>
        </a:xfrm>
      </p:grpSpPr>
      <p:sp>
        <p:nvSpPr>
          <p:cNvPr id="140" name="Google Shape;140;p25"/>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41" name="Google Shape;141;p25"/>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sp>
        <p:nvSpPr>
          <p:cNvPr id="142" name="Google Shape;142;p25"/>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descr="Soca_long.jpg" id="143" name="Google Shape;143;p25"/>
          <p:cNvPicPr preferRelativeResize="0"/>
          <p:nvPr/>
        </p:nvPicPr>
        <p:blipFill rotWithShape="1">
          <a:blip r:embed="rId3">
            <a:alphaModFix/>
          </a:blip>
          <a:srcRect b="0" l="0" r="0" t="0"/>
          <a:stretch/>
        </p:blipFill>
        <p:spPr>
          <a:xfrm>
            <a:off x="4851400" y="73530"/>
            <a:ext cx="4229100" cy="929264"/>
          </a:xfrm>
          <a:prstGeom prst="rect">
            <a:avLst/>
          </a:prstGeom>
          <a:noFill/>
          <a:ln>
            <a:noFill/>
          </a:ln>
        </p:spPr>
      </p:pic>
      <p:sp>
        <p:nvSpPr>
          <p:cNvPr id="144" name="Google Shape;144;p25"/>
          <p:cNvSpPr txBox="1"/>
          <p:nvPr>
            <p:ph idx="1" type="body"/>
          </p:nvPr>
        </p:nvSpPr>
        <p:spPr>
          <a:xfrm>
            <a:off x="264809" y="1231357"/>
            <a:ext cx="8625191" cy="34850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MO2 Title Slide">
  <p:cSld name="SAMO2 Title Slide">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4"/>
          <p:cNvSpPr/>
          <p:nvPr/>
        </p:nvSpPr>
        <p:spPr>
          <a:xfrm>
            <a:off x="0" y="4167037"/>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21" name="Google Shape;21;p4"/>
          <p:cNvPicPr preferRelativeResize="0"/>
          <p:nvPr/>
        </p:nvPicPr>
        <p:blipFill rotWithShape="1">
          <a:blip r:embed="rId3">
            <a:alphaModFix/>
          </a:blip>
          <a:srcRect b="0" l="0" r="0" t="0"/>
          <a:stretch/>
        </p:blipFill>
        <p:spPr>
          <a:xfrm>
            <a:off x="235177" y="4428661"/>
            <a:ext cx="2154519" cy="450245"/>
          </a:xfrm>
          <a:prstGeom prst="rect">
            <a:avLst/>
          </a:prstGeom>
          <a:noFill/>
          <a:ln>
            <a:noFill/>
          </a:ln>
        </p:spPr>
      </p:pic>
      <p:sp>
        <p:nvSpPr>
          <p:cNvPr id="22" name="Google Shape;22;p4"/>
          <p:cNvSpPr txBox="1"/>
          <p:nvPr>
            <p:ph idx="1" type="body"/>
          </p:nvPr>
        </p:nvSpPr>
        <p:spPr>
          <a:xfrm>
            <a:off x="3092949" y="4428975"/>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WI Title Slide">
  <p:cSld name="PRWI Title Slide">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p:nvPr/>
        </p:nvSpPr>
        <p:spPr>
          <a:xfrm>
            <a:off x="0" y="4167037"/>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25" name="Google Shape;25;p5"/>
          <p:cNvPicPr preferRelativeResize="0"/>
          <p:nvPr/>
        </p:nvPicPr>
        <p:blipFill rotWithShape="1">
          <a:blip r:embed="rId3">
            <a:alphaModFix/>
          </a:blip>
          <a:srcRect b="0" l="0" r="0" t="0"/>
          <a:stretch/>
        </p:blipFill>
        <p:spPr>
          <a:xfrm>
            <a:off x="235177" y="4428661"/>
            <a:ext cx="2154519" cy="450245"/>
          </a:xfrm>
          <a:prstGeom prst="rect">
            <a:avLst/>
          </a:prstGeom>
          <a:noFill/>
          <a:ln>
            <a:noFill/>
          </a:ln>
        </p:spPr>
      </p:pic>
      <p:sp>
        <p:nvSpPr>
          <p:cNvPr id="26" name="Google Shape;26;p5"/>
          <p:cNvSpPr txBox="1"/>
          <p:nvPr>
            <p:ph idx="1" type="body"/>
          </p:nvPr>
        </p:nvSpPr>
        <p:spPr>
          <a:xfrm>
            <a:off x="3092949" y="4428975"/>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OSE Title Slide">
  <p:cSld name="YOSE Title Slide">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29" name="Google Shape;29;p6"/>
          <p:cNvPicPr preferRelativeResize="0"/>
          <p:nvPr/>
        </p:nvPicPr>
        <p:blipFill rotWithShape="1">
          <a:blip r:embed="rId3">
            <a:alphaModFix/>
          </a:blip>
          <a:srcRect b="0" l="0" r="0" t="0"/>
          <a:stretch/>
        </p:blipFill>
        <p:spPr>
          <a:xfrm>
            <a:off x="235177" y="261624"/>
            <a:ext cx="2154519" cy="450245"/>
          </a:xfrm>
          <a:prstGeom prst="rect">
            <a:avLst/>
          </a:prstGeom>
          <a:noFill/>
          <a:ln>
            <a:noFill/>
          </a:ln>
        </p:spPr>
      </p:pic>
      <p:sp>
        <p:nvSpPr>
          <p:cNvPr id="30" name="Google Shape;30;p6"/>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FRC Title Slide">
  <p:cSld name="SFRC Title Slide">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7"/>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33" name="Google Shape;33;p7"/>
          <p:cNvPicPr preferRelativeResize="0"/>
          <p:nvPr/>
        </p:nvPicPr>
        <p:blipFill rotWithShape="1">
          <a:blip r:embed="rId3">
            <a:alphaModFix/>
          </a:blip>
          <a:srcRect b="0" l="0" r="0" t="0"/>
          <a:stretch/>
        </p:blipFill>
        <p:spPr>
          <a:xfrm>
            <a:off x="235177" y="261624"/>
            <a:ext cx="2154519" cy="450245"/>
          </a:xfrm>
          <a:prstGeom prst="rect">
            <a:avLst/>
          </a:prstGeom>
          <a:noFill/>
          <a:ln>
            <a:noFill/>
          </a:ln>
        </p:spPr>
      </p:pic>
      <p:sp>
        <p:nvSpPr>
          <p:cNvPr id="34" name="Google Shape;34;p7"/>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LYM Title Slide">
  <p:cSld name="OLYM Title Slide">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8"/>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37" name="Google Shape;37;p8"/>
          <p:cNvPicPr preferRelativeResize="0"/>
          <p:nvPr/>
        </p:nvPicPr>
        <p:blipFill rotWithShape="1">
          <a:blip r:embed="rId3">
            <a:alphaModFix/>
          </a:blip>
          <a:srcRect b="0" l="0" r="0" t="0"/>
          <a:stretch/>
        </p:blipFill>
        <p:spPr>
          <a:xfrm>
            <a:off x="235177" y="261624"/>
            <a:ext cx="2154519" cy="450245"/>
          </a:xfrm>
          <a:prstGeom prst="rect">
            <a:avLst/>
          </a:prstGeom>
          <a:noFill/>
          <a:ln>
            <a:noFill/>
          </a:ln>
        </p:spPr>
      </p:pic>
      <p:sp>
        <p:nvSpPr>
          <p:cNvPr id="38" name="Google Shape;38;p8"/>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OSE2 Title Slide">
  <p:cSld name="YOSE2 Title Slide">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9"/>
          <p:cNvSpPr/>
          <p:nvPr/>
        </p:nvSpPr>
        <p:spPr>
          <a:xfrm>
            <a:off x="0" y="4167037"/>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41" name="Google Shape;41;p9"/>
          <p:cNvPicPr preferRelativeResize="0"/>
          <p:nvPr/>
        </p:nvPicPr>
        <p:blipFill rotWithShape="1">
          <a:blip r:embed="rId3">
            <a:alphaModFix/>
          </a:blip>
          <a:srcRect b="0" l="0" r="0" t="0"/>
          <a:stretch/>
        </p:blipFill>
        <p:spPr>
          <a:xfrm>
            <a:off x="235177" y="4428661"/>
            <a:ext cx="2154519" cy="450245"/>
          </a:xfrm>
          <a:prstGeom prst="rect">
            <a:avLst/>
          </a:prstGeom>
          <a:noFill/>
          <a:ln>
            <a:noFill/>
          </a:ln>
        </p:spPr>
      </p:pic>
      <p:sp>
        <p:nvSpPr>
          <p:cNvPr id="42" name="Google Shape;42;p9"/>
          <p:cNvSpPr txBox="1"/>
          <p:nvPr>
            <p:ph idx="1" type="body"/>
          </p:nvPr>
        </p:nvSpPr>
        <p:spPr>
          <a:xfrm>
            <a:off x="3092949" y="4428975"/>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itle Slide">
  <p:cSld name="Blank Title Slide">
    <p:spTree>
      <p:nvGrpSpPr>
        <p:cNvPr id="43" name="Shape 43"/>
        <p:cNvGrpSpPr/>
        <p:nvPr/>
      </p:nvGrpSpPr>
      <p:grpSpPr>
        <a:xfrm>
          <a:off x="0" y="0"/>
          <a:ext cx="0" cy="0"/>
          <a:chOff x="0" y="0"/>
          <a:chExt cx="0" cy="0"/>
        </a:xfrm>
      </p:grpSpPr>
      <p:sp>
        <p:nvSpPr>
          <p:cNvPr id="44" name="Google Shape;44;p10"/>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45" name="Google Shape;45;p10"/>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sp>
        <p:nvSpPr>
          <p:cNvPr id="46" name="Google Shape;46;p10"/>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 name="Google Shape;47;p10"/>
          <p:cNvSpPr/>
          <p:nvPr>
            <p:ph idx="2" type="pic"/>
          </p:nvPr>
        </p:nvSpPr>
        <p:spPr>
          <a:xfrm>
            <a:off x="142875" y="1100138"/>
            <a:ext cx="8869363" cy="3925887"/>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hyperlink" Target="https://naturebridge.org/sites/default/files/2018-12/OlympicDietaryRestrictions.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24.png"/><Relationship Id="rId5"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hyperlink" Target="http://www.outdoorgearlab.com/a/11070/How-to-Layer-Clothing-for-Each-Seaso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54.png"/><Relationship Id="rId4" Type="http://schemas.openxmlformats.org/officeDocument/2006/relationships/image" Target="../media/image33.png"/><Relationship Id="rId9" Type="http://schemas.openxmlformats.org/officeDocument/2006/relationships/image" Target="../media/image53.png"/><Relationship Id="rId5" Type="http://schemas.openxmlformats.org/officeDocument/2006/relationships/image" Target="../media/image32.png"/><Relationship Id="rId6" Type="http://schemas.openxmlformats.org/officeDocument/2006/relationships/image" Target="../media/image41.png"/><Relationship Id="rId7" Type="http://schemas.openxmlformats.org/officeDocument/2006/relationships/image" Target="../media/image44.png"/><Relationship Id="rId8" Type="http://schemas.openxmlformats.org/officeDocument/2006/relationships/image" Target="../media/image46.png"/><Relationship Id="rId10"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55.png"/><Relationship Id="rId5" Type="http://schemas.openxmlformats.org/officeDocument/2006/relationships/image" Target="../media/image42.png"/><Relationship Id="rId6" Type="http://schemas.openxmlformats.org/officeDocument/2006/relationships/image" Target="../media/image40.png"/><Relationship Id="rId7" Type="http://schemas.openxmlformats.org/officeDocument/2006/relationships/image" Target="../media/image51.png"/><Relationship Id="rId8"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hyperlink" Target="https://naturebridge.org/sites/default/files/2018-12/StudentExpectationsOLYM.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hyperlink" Target="https://naturebridge.org/programs/olympic-school-environmental-science#students-families-and-chaperones" TargetMode="External"/><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hyperlink" Target="https://naturebridge.org/programs/school-environmental-science" TargetMode="External"/><Relationship Id="rId4" Type="http://schemas.openxmlformats.org/officeDocument/2006/relationships/hyperlink" Target="https://naturebridge.org/programs/school-environmental-scienc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hyperlink" Target="https://youtu.be/hA6SJ3zwPfk" TargetMode="Externa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57.jpg"/><Relationship Id="rId4" Type="http://schemas.openxmlformats.org/officeDocument/2006/relationships/image" Target="../media/image21.jpg"/><Relationship Id="rId5"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6.jpg"/><Relationship Id="rId4" Type="http://schemas.openxmlformats.org/officeDocument/2006/relationships/image" Target="../media/image30.jpg"/><Relationship Id="rId5" Type="http://schemas.openxmlformats.org/officeDocument/2006/relationships/image" Target="../media/image5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5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6"/>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Olympic National Park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35"/>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Lodging at Olympic</a:t>
            </a:r>
            <a:endParaRPr/>
          </a:p>
        </p:txBody>
      </p:sp>
      <p:pic>
        <p:nvPicPr>
          <p:cNvPr descr="29 Bath House with Men's and Women's Entrances.jpg" id="220" name="Google Shape;220;p35"/>
          <p:cNvPicPr preferRelativeResize="0"/>
          <p:nvPr/>
        </p:nvPicPr>
        <p:blipFill rotWithShape="1">
          <a:blip r:embed="rId3">
            <a:alphaModFix/>
          </a:blip>
          <a:srcRect b="1886" l="0" r="0" t="1886"/>
          <a:stretch/>
        </p:blipFill>
        <p:spPr>
          <a:xfrm>
            <a:off x="4436500" y="1229550"/>
            <a:ext cx="4518600" cy="2810700"/>
          </a:xfrm>
          <a:prstGeom prst="rect">
            <a:avLst/>
          </a:prstGeom>
          <a:noFill/>
          <a:ln>
            <a:noFill/>
          </a:ln>
        </p:spPr>
      </p:pic>
      <p:pic>
        <p:nvPicPr>
          <p:cNvPr descr="28 Typical Dormitory Style Sleeping Area.jpg" id="221" name="Google Shape;221;p35"/>
          <p:cNvPicPr preferRelativeResize="0"/>
          <p:nvPr/>
        </p:nvPicPr>
        <p:blipFill rotWithShape="1">
          <a:blip r:embed="rId4">
            <a:alphaModFix/>
          </a:blip>
          <a:srcRect b="9342" l="0" r="0" t="31933"/>
          <a:stretch/>
        </p:blipFill>
        <p:spPr>
          <a:xfrm>
            <a:off x="113600" y="1229550"/>
            <a:ext cx="3996300" cy="2810700"/>
          </a:xfrm>
          <a:prstGeom prst="rect">
            <a:avLst/>
          </a:prstGeom>
          <a:noFill/>
          <a:ln>
            <a:noFill/>
          </a:ln>
        </p:spPr>
      </p:pic>
      <p:sp>
        <p:nvSpPr>
          <p:cNvPr id="222" name="Google Shape;222;p35"/>
          <p:cNvSpPr txBox="1"/>
          <p:nvPr/>
        </p:nvSpPr>
        <p:spPr>
          <a:xfrm>
            <a:off x="4342750" y="4158775"/>
            <a:ext cx="4706100" cy="9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The b</a:t>
            </a:r>
            <a:r>
              <a:rPr lang="en-US"/>
              <a:t>athhouse has separate sections for men and women. Each of these sections has private stalls for toilets and showers. </a:t>
            </a:r>
            <a:r>
              <a:rPr lang="en-US">
                <a:solidFill>
                  <a:schemeClr val="dk1"/>
                </a:solidFill>
              </a:rPr>
              <a:t>Two private, gender neutral restrooms with showers are i</a:t>
            </a:r>
            <a:r>
              <a:rPr lang="en-US"/>
              <a:t>n the back of the bathhouse.</a:t>
            </a:r>
            <a:endParaRPr/>
          </a:p>
        </p:txBody>
      </p:sp>
      <p:sp>
        <p:nvSpPr>
          <p:cNvPr id="223" name="Google Shape;223;p35"/>
          <p:cNvSpPr txBox="1"/>
          <p:nvPr/>
        </p:nvSpPr>
        <p:spPr>
          <a:xfrm>
            <a:off x="266450" y="4223525"/>
            <a:ext cx="3690600" cy="69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Each bedroom has three bunk beds. </a:t>
            </a:r>
            <a:r>
              <a:rPr lang="en-US">
                <a:solidFill>
                  <a:schemeClr val="dk1"/>
                </a:solidFill>
              </a:rPr>
              <a:t>Your school’s group coordinator assigns students and chaperones to cabins and bedrooms.</a:t>
            </a:r>
            <a:endParaRPr>
              <a:solidFill>
                <a:schemeClr val="dk1"/>
              </a:solidFill>
            </a:endParaRPr>
          </a:p>
          <a:p>
            <a:pPr indent="0" lvl="0" marL="0" rtl="0" algn="l">
              <a:spcBef>
                <a:spcPts val="640"/>
              </a:spcBef>
              <a:spcAft>
                <a:spcPts val="0"/>
              </a:spcAft>
              <a:buClr>
                <a:schemeClr val="dk1"/>
              </a:buClr>
              <a:buSzPts val="1100"/>
              <a:buFont typeface="Arial"/>
              <a:buNone/>
            </a:pPr>
            <a:r>
              <a:t/>
            </a:r>
            <a:endParaRPr sz="1800">
              <a:solidFill>
                <a:srgbClr val="4D5659"/>
              </a:solidFill>
            </a:endParaRPr>
          </a:p>
          <a:p>
            <a:pPr indent="0" lvl="0" marL="0" rtl="0" algn="l">
              <a:spcBef>
                <a:spcPts val="0"/>
              </a:spcBef>
              <a:spcAft>
                <a:spcPts val="0"/>
              </a:spcAft>
              <a:buNone/>
            </a:pPr>
            <a:r>
              <a:rPr lang="en-US"/>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6"/>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Dining at Olympic</a:t>
            </a:r>
            <a:endParaRPr/>
          </a:p>
        </p:txBody>
      </p:sp>
      <p:pic>
        <p:nvPicPr>
          <p:cNvPr id="229" name="Google Shape;229;p36"/>
          <p:cNvPicPr preferRelativeResize="0"/>
          <p:nvPr/>
        </p:nvPicPr>
        <p:blipFill>
          <a:blip r:embed="rId3">
            <a:alphaModFix/>
          </a:blip>
          <a:stretch>
            <a:fillRect/>
          </a:stretch>
        </p:blipFill>
        <p:spPr>
          <a:xfrm>
            <a:off x="326900" y="1155625"/>
            <a:ext cx="5698576" cy="3789550"/>
          </a:xfrm>
          <a:prstGeom prst="rect">
            <a:avLst/>
          </a:prstGeom>
          <a:noFill/>
          <a:ln>
            <a:noFill/>
          </a:ln>
        </p:spPr>
      </p:pic>
      <p:sp>
        <p:nvSpPr>
          <p:cNvPr id="230" name="Google Shape;230;p36"/>
          <p:cNvSpPr txBox="1"/>
          <p:nvPr/>
        </p:nvSpPr>
        <p:spPr>
          <a:xfrm>
            <a:off x="6200000" y="1286675"/>
            <a:ext cx="2893200" cy="3720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US"/>
              <a:t>Breakfast and dinner are served buffet-style in the Rosemary Inn dining hall.</a:t>
            </a:r>
            <a:br>
              <a:rPr lang="en-US"/>
            </a:br>
            <a:endParaRPr/>
          </a:p>
          <a:p>
            <a:pPr indent="-317500" lvl="0" marL="457200" rtl="0" algn="l">
              <a:spcBef>
                <a:spcPts val="0"/>
              </a:spcBef>
              <a:spcAft>
                <a:spcPts val="0"/>
              </a:spcAft>
              <a:buSzPts val="1400"/>
              <a:buChar char="●"/>
            </a:pPr>
            <a:r>
              <a:rPr lang="en-US"/>
              <a:t>Lunch is served on trail in learning groups.</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US">
                <a:solidFill>
                  <a:schemeClr val="dk1"/>
                </a:solidFill>
              </a:rPr>
              <a:t>Kid-friendly wholesome meals are prepared by NatureBridge staff.</a:t>
            </a:r>
            <a:br>
              <a:rPr lang="en-US"/>
            </a:br>
            <a:endParaRPr/>
          </a:p>
          <a:p>
            <a:pPr indent="-317500" lvl="0" marL="457200" rtl="0" algn="l">
              <a:spcBef>
                <a:spcPts val="0"/>
              </a:spcBef>
              <a:spcAft>
                <a:spcPts val="0"/>
              </a:spcAft>
              <a:buSzPts val="1400"/>
              <a:buChar char="●"/>
            </a:pPr>
            <a:r>
              <a:rPr lang="en-US"/>
              <a:t>Most </a:t>
            </a:r>
            <a:r>
              <a:rPr lang="en-US" u="sng">
                <a:solidFill>
                  <a:schemeClr val="hlink"/>
                </a:solidFill>
                <a:hlinkClick r:id="rId4"/>
              </a:rPr>
              <a:t>dietary restrictions</a:t>
            </a:r>
            <a:r>
              <a:rPr lang="en-US"/>
              <a:t> can be accommodated.</a:t>
            </a:r>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7"/>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What to Bring: Bedding</a:t>
            </a:r>
            <a:endParaRPr/>
          </a:p>
        </p:txBody>
      </p:sp>
      <p:pic>
        <p:nvPicPr>
          <p:cNvPr id="236" name="Google Shape;236;p37"/>
          <p:cNvPicPr preferRelativeResize="0"/>
          <p:nvPr/>
        </p:nvPicPr>
        <p:blipFill>
          <a:blip r:embed="rId3">
            <a:alphaModFix/>
          </a:blip>
          <a:stretch>
            <a:fillRect/>
          </a:stretch>
        </p:blipFill>
        <p:spPr>
          <a:xfrm>
            <a:off x="195175" y="1418825"/>
            <a:ext cx="2999426" cy="2601099"/>
          </a:xfrm>
          <a:prstGeom prst="rect">
            <a:avLst/>
          </a:prstGeom>
          <a:noFill/>
          <a:ln>
            <a:noFill/>
          </a:ln>
        </p:spPr>
      </p:pic>
      <p:pic>
        <p:nvPicPr>
          <p:cNvPr id="237" name="Google Shape;237;p37"/>
          <p:cNvPicPr preferRelativeResize="0"/>
          <p:nvPr/>
        </p:nvPicPr>
        <p:blipFill>
          <a:blip r:embed="rId4">
            <a:alphaModFix/>
          </a:blip>
          <a:stretch>
            <a:fillRect/>
          </a:stretch>
        </p:blipFill>
        <p:spPr>
          <a:xfrm>
            <a:off x="3584975" y="3458647"/>
            <a:ext cx="1810925" cy="1424425"/>
          </a:xfrm>
          <a:prstGeom prst="rect">
            <a:avLst/>
          </a:prstGeom>
          <a:noFill/>
          <a:ln>
            <a:noFill/>
          </a:ln>
        </p:spPr>
      </p:pic>
      <p:pic>
        <p:nvPicPr>
          <p:cNvPr id="238" name="Google Shape;238;p37"/>
          <p:cNvPicPr preferRelativeResize="0"/>
          <p:nvPr/>
        </p:nvPicPr>
        <p:blipFill>
          <a:blip r:embed="rId5">
            <a:alphaModFix/>
          </a:blip>
          <a:stretch>
            <a:fillRect/>
          </a:stretch>
        </p:blipFill>
        <p:spPr>
          <a:xfrm>
            <a:off x="6108900" y="2021299"/>
            <a:ext cx="2630299" cy="1755375"/>
          </a:xfrm>
          <a:prstGeom prst="rect">
            <a:avLst/>
          </a:prstGeom>
          <a:noFill/>
          <a:ln>
            <a:noFill/>
          </a:ln>
        </p:spPr>
      </p:pic>
      <p:sp>
        <p:nvSpPr>
          <p:cNvPr id="239" name="Google Shape;239;p37"/>
          <p:cNvSpPr txBox="1"/>
          <p:nvPr/>
        </p:nvSpPr>
        <p:spPr>
          <a:xfrm>
            <a:off x="3194600" y="1376425"/>
            <a:ext cx="2827200" cy="20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Warm Sleeping Bag </a:t>
            </a:r>
            <a:endParaRPr/>
          </a:p>
          <a:p>
            <a:pPr indent="0" lvl="0" marL="0" rtl="0" algn="ctr">
              <a:spcBef>
                <a:spcPts val="0"/>
              </a:spcBef>
              <a:spcAft>
                <a:spcPts val="0"/>
              </a:spcAft>
              <a:buNone/>
            </a:pPr>
            <a:r>
              <a:rPr lang="en-US"/>
              <a:t>and/or </a:t>
            </a:r>
            <a:endParaRPr/>
          </a:p>
          <a:p>
            <a:pPr indent="0" lvl="0" marL="0" rtl="0" algn="ctr">
              <a:spcBef>
                <a:spcPts val="0"/>
              </a:spcBef>
              <a:spcAft>
                <a:spcPts val="0"/>
              </a:spcAft>
              <a:buNone/>
            </a:pPr>
            <a:r>
              <a:rPr lang="en-US"/>
              <a:t>Warm Blankets and Sheets</a:t>
            </a:r>
            <a:br>
              <a:rPr lang="en-US"/>
            </a:br>
            <a:br>
              <a:rPr lang="en-US"/>
            </a:br>
            <a:r>
              <a:rPr lang="en-US"/>
              <a:t>Pillow</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8"/>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What to Bring: Clothing</a:t>
            </a:r>
            <a:endParaRPr/>
          </a:p>
        </p:txBody>
      </p:sp>
      <p:pic>
        <p:nvPicPr>
          <p:cNvPr id="245" name="Google Shape;245;p38"/>
          <p:cNvPicPr preferRelativeResize="0"/>
          <p:nvPr/>
        </p:nvPicPr>
        <p:blipFill rotWithShape="1">
          <a:blip r:embed="rId3">
            <a:alphaModFix/>
          </a:blip>
          <a:srcRect b="0" l="16590" r="0" t="0"/>
          <a:stretch/>
        </p:blipFill>
        <p:spPr>
          <a:xfrm>
            <a:off x="867370" y="1871600"/>
            <a:ext cx="3142856" cy="2826075"/>
          </a:xfrm>
          <a:prstGeom prst="rect">
            <a:avLst/>
          </a:prstGeom>
          <a:noFill/>
          <a:ln>
            <a:noFill/>
          </a:ln>
        </p:spPr>
      </p:pic>
      <p:sp>
        <p:nvSpPr>
          <p:cNvPr id="246" name="Google Shape;246;p38"/>
          <p:cNvSpPr txBox="1"/>
          <p:nvPr/>
        </p:nvSpPr>
        <p:spPr>
          <a:xfrm>
            <a:off x="178250" y="1013925"/>
            <a:ext cx="8814300" cy="866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a:t>Good gear is functional, but doesn’t need to be fancy!</a:t>
            </a:r>
            <a:endParaRPr/>
          </a:p>
          <a:p>
            <a:pPr indent="0" lvl="0" marL="0" rtl="0" algn="ctr">
              <a:lnSpc>
                <a:spcPct val="115000"/>
              </a:lnSpc>
              <a:spcBef>
                <a:spcPts val="0"/>
              </a:spcBef>
              <a:spcAft>
                <a:spcPts val="0"/>
              </a:spcAft>
              <a:buNone/>
            </a:pPr>
            <a:r>
              <a:rPr lang="en-US"/>
              <a:t>Read the packing list carefully and be prepared for all kinds of weather and for getting dirty. </a:t>
            </a:r>
            <a:endParaRPr/>
          </a:p>
          <a:p>
            <a:pPr indent="0" lvl="0" marL="0" rtl="0" algn="ctr">
              <a:lnSpc>
                <a:spcPct val="115000"/>
              </a:lnSpc>
              <a:spcBef>
                <a:spcPts val="0"/>
              </a:spcBef>
              <a:spcAft>
                <a:spcPts val="0"/>
              </a:spcAft>
              <a:buNone/>
            </a:pPr>
            <a:r>
              <a:rPr b="1" lang="en-US"/>
              <a:t>Rain gear</a:t>
            </a:r>
            <a:r>
              <a:rPr lang="en-US"/>
              <a:t> </a:t>
            </a:r>
            <a:r>
              <a:rPr b="1" lang="en-US"/>
              <a:t>is always required.</a:t>
            </a:r>
            <a:r>
              <a:rPr lang="en-US">
                <a:solidFill>
                  <a:srgbClr val="4D5659"/>
                </a:solidFill>
              </a:rPr>
              <a:t>  </a:t>
            </a:r>
            <a:endParaRPr>
              <a:solidFill>
                <a:srgbClr val="4D5659"/>
              </a:solidFill>
            </a:endParaRPr>
          </a:p>
          <a:p>
            <a:pPr indent="0" lvl="0" marL="0" rtl="0" algn="ctr">
              <a:spcBef>
                <a:spcPts val="0"/>
              </a:spcBef>
              <a:spcAft>
                <a:spcPts val="1600"/>
              </a:spcAft>
              <a:buNone/>
            </a:pPr>
            <a:r>
              <a:t/>
            </a:r>
            <a:endParaRPr sz="1200">
              <a:latin typeface="Verdana"/>
              <a:ea typeface="Verdana"/>
              <a:cs typeface="Verdana"/>
              <a:sym typeface="Verdana"/>
            </a:endParaRPr>
          </a:p>
        </p:txBody>
      </p:sp>
      <p:pic>
        <p:nvPicPr>
          <p:cNvPr id="247" name="Google Shape;247;p38"/>
          <p:cNvPicPr preferRelativeResize="0"/>
          <p:nvPr/>
        </p:nvPicPr>
        <p:blipFill>
          <a:blip r:embed="rId4">
            <a:alphaModFix/>
          </a:blip>
          <a:stretch>
            <a:fillRect/>
          </a:stretch>
        </p:blipFill>
        <p:spPr>
          <a:xfrm>
            <a:off x="4454675" y="1874925"/>
            <a:ext cx="3768092" cy="2826075"/>
          </a:xfrm>
          <a:prstGeom prst="rect">
            <a:avLst/>
          </a:prstGeom>
          <a:noFill/>
          <a:ln>
            <a:noFill/>
          </a:ln>
        </p:spPr>
      </p:pic>
      <p:sp>
        <p:nvSpPr>
          <p:cNvPr id="248" name="Google Shape;248;p38"/>
          <p:cNvSpPr txBox="1"/>
          <p:nvPr/>
        </p:nvSpPr>
        <p:spPr>
          <a:xfrm>
            <a:off x="6606675" y="4777200"/>
            <a:ext cx="2459700" cy="21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sz="900"/>
              <a:t>Link: </a:t>
            </a:r>
            <a:r>
              <a:rPr lang="en-US" sz="900" u="sng">
                <a:hlinkClick r:id="rId5"/>
              </a:rPr>
              <a:t>Outdoor Gear Lab Layering Systems</a:t>
            </a:r>
            <a:endParaRPr sz="900"/>
          </a:p>
        </p:txBody>
      </p:sp>
      <p:sp>
        <p:nvSpPr>
          <p:cNvPr id="249" name="Google Shape;249;p38"/>
          <p:cNvSpPr txBox="1"/>
          <p:nvPr/>
        </p:nvSpPr>
        <p:spPr>
          <a:xfrm>
            <a:off x="4896675" y="4580225"/>
            <a:ext cx="3559200" cy="21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For Cold Weather Trips: October-April</a:t>
            </a:r>
            <a:endParaRPr/>
          </a:p>
        </p:txBody>
      </p:sp>
      <p:sp>
        <p:nvSpPr>
          <p:cNvPr id="250" name="Google Shape;250;p38"/>
          <p:cNvSpPr txBox="1"/>
          <p:nvPr/>
        </p:nvSpPr>
        <p:spPr>
          <a:xfrm>
            <a:off x="295825" y="4545275"/>
            <a:ext cx="3559200" cy="28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For Warm Weather Trips: May-September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9"/>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What to Bring: Footwear</a:t>
            </a:r>
            <a:endParaRPr/>
          </a:p>
        </p:txBody>
      </p:sp>
      <p:graphicFrame>
        <p:nvGraphicFramePr>
          <p:cNvPr id="256" name="Google Shape;256;p39"/>
          <p:cNvGraphicFramePr/>
          <p:nvPr/>
        </p:nvGraphicFramePr>
        <p:xfrm>
          <a:off x="306350" y="1789725"/>
          <a:ext cx="3000000" cy="3000000"/>
        </p:xfrm>
        <a:graphic>
          <a:graphicData uri="http://schemas.openxmlformats.org/drawingml/2006/table">
            <a:tbl>
              <a:tblPr>
                <a:noFill/>
                <a:tableStyleId>{127B1DA5-1396-4349-B113-E776A5B1D64B}</a:tableStyleId>
              </a:tblPr>
              <a:tblGrid>
                <a:gridCol w="4274550"/>
                <a:gridCol w="4274550"/>
              </a:tblGrid>
              <a:tr h="464575">
                <a:tc>
                  <a:txBody>
                    <a:bodyPr/>
                    <a:lstStyle/>
                    <a:p>
                      <a:pPr indent="0" lvl="0" marL="0" rtl="0" algn="ctr">
                        <a:spcBef>
                          <a:spcPts val="0"/>
                        </a:spcBef>
                        <a:spcAft>
                          <a:spcPts val="0"/>
                        </a:spcAft>
                        <a:buNone/>
                      </a:pPr>
                      <a:r>
                        <a:rPr b="1" lang="en-US"/>
                        <a:t>Yes</a:t>
                      </a:r>
                      <a:endParaRPr b="1"/>
                    </a:p>
                    <a:p>
                      <a:pPr indent="0" lvl="0" marL="0" rtl="0" algn="ctr">
                        <a:spcBef>
                          <a:spcPts val="0"/>
                        </a:spcBef>
                        <a:spcAft>
                          <a:spcPts val="0"/>
                        </a:spcAft>
                        <a:buNone/>
                      </a:pPr>
                      <a:r>
                        <a:rPr b="1" lang="en-US"/>
                        <a:t>Waterproof in case of rain or snow. In warmer months, broken in athletic shoes may be worn. </a:t>
                      </a:r>
                      <a:endParaRPr b="1"/>
                    </a:p>
                  </a:txBody>
                  <a:tcPr marT="91425" marB="91425" marR="91425" marL="91425"/>
                </a:tc>
                <a:tc>
                  <a:txBody>
                    <a:bodyPr/>
                    <a:lstStyle/>
                    <a:p>
                      <a:pPr indent="0" lvl="0" marL="0" rtl="0" algn="ctr">
                        <a:spcBef>
                          <a:spcPts val="0"/>
                        </a:spcBef>
                        <a:spcAft>
                          <a:spcPts val="0"/>
                        </a:spcAft>
                        <a:buNone/>
                      </a:pPr>
                      <a:r>
                        <a:rPr b="1" lang="en-US"/>
                        <a:t>No</a:t>
                      </a:r>
                      <a:endParaRPr b="1"/>
                    </a:p>
                    <a:p>
                      <a:pPr indent="0" lvl="0" marL="0" rtl="0" algn="ctr">
                        <a:spcBef>
                          <a:spcPts val="0"/>
                        </a:spcBef>
                        <a:spcAft>
                          <a:spcPts val="0"/>
                        </a:spcAft>
                        <a:buNone/>
                      </a:pPr>
                      <a:r>
                        <a:rPr b="1" lang="en-US"/>
                        <a:t>Not sturdy enough or too nice for hiking in </a:t>
                      </a:r>
                      <a:endParaRPr b="1"/>
                    </a:p>
                    <a:p>
                      <a:pPr indent="0" lvl="0" marL="0" rtl="0" algn="ctr">
                        <a:spcBef>
                          <a:spcPts val="0"/>
                        </a:spcBef>
                        <a:spcAft>
                          <a:spcPts val="0"/>
                        </a:spcAft>
                        <a:buNone/>
                      </a:pPr>
                      <a:r>
                        <a:rPr b="1" lang="en-US"/>
                        <a:t>the mud.</a:t>
                      </a:r>
                      <a:endParaRPr b="1"/>
                    </a:p>
                  </a:txBody>
                  <a:tcPr marT="91425" marB="91425" marR="91425" marL="91425"/>
                </a:tc>
              </a:tr>
              <a:tr h="24809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257" name="Google Shape;257;p39"/>
          <p:cNvPicPr preferRelativeResize="0"/>
          <p:nvPr/>
        </p:nvPicPr>
        <p:blipFill>
          <a:blip r:embed="rId3">
            <a:alphaModFix/>
          </a:blip>
          <a:stretch>
            <a:fillRect/>
          </a:stretch>
        </p:blipFill>
        <p:spPr>
          <a:xfrm>
            <a:off x="4674796" y="3649571"/>
            <a:ext cx="1911750" cy="1108175"/>
          </a:xfrm>
          <a:prstGeom prst="rect">
            <a:avLst/>
          </a:prstGeom>
          <a:noFill/>
          <a:ln>
            <a:noFill/>
          </a:ln>
        </p:spPr>
      </p:pic>
      <p:pic>
        <p:nvPicPr>
          <p:cNvPr id="258" name="Google Shape;258;p39"/>
          <p:cNvPicPr preferRelativeResize="0"/>
          <p:nvPr/>
        </p:nvPicPr>
        <p:blipFill>
          <a:blip r:embed="rId4">
            <a:alphaModFix/>
          </a:blip>
          <a:stretch>
            <a:fillRect/>
          </a:stretch>
        </p:blipFill>
        <p:spPr>
          <a:xfrm>
            <a:off x="6644275" y="3596991"/>
            <a:ext cx="1785350" cy="1189325"/>
          </a:xfrm>
          <a:prstGeom prst="rect">
            <a:avLst/>
          </a:prstGeom>
          <a:noFill/>
          <a:ln>
            <a:noFill/>
          </a:ln>
        </p:spPr>
      </p:pic>
      <p:pic>
        <p:nvPicPr>
          <p:cNvPr id="259" name="Google Shape;259;p39"/>
          <p:cNvPicPr preferRelativeResize="0"/>
          <p:nvPr/>
        </p:nvPicPr>
        <p:blipFill rotWithShape="1">
          <a:blip r:embed="rId5">
            <a:alphaModFix/>
          </a:blip>
          <a:srcRect b="13276" l="0" r="0" t="14801"/>
          <a:stretch/>
        </p:blipFill>
        <p:spPr>
          <a:xfrm>
            <a:off x="5350625" y="2695525"/>
            <a:ext cx="1395875" cy="1003975"/>
          </a:xfrm>
          <a:prstGeom prst="rect">
            <a:avLst/>
          </a:prstGeom>
          <a:noFill/>
          <a:ln>
            <a:noFill/>
          </a:ln>
        </p:spPr>
      </p:pic>
      <p:pic>
        <p:nvPicPr>
          <p:cNvPr id="260" name="Google Shape;260;p39"/>
          <p:cNvPicPr preferRelativeResize="0"/>
          <p:nvPr/>
        </p:nvPicPr>
        <p:blipFill>
          <a:blip r:embed="rId6">
            <a:alphaModFix/>
          </a:blip>
          <a:stretch>
            <a:fillRect/>
          </a:stretch>
        </p:blipFill>
        <p:spPr>
          <a:xfrm>
            <a:off x="382546" y="2654896"/>
            <a:ext cx="1722400" cy="1290125"/>
          </a:xfrm>
          <a:prstGeom prst="rect">
            <a:avLst/>
          </a:prstGeom>
          <a:noFill/>
          <a:ln>
            <a:noFill/>
          </a:ln>
        </p:spPr>
      </p:pic>
      <p:pic>
        <p:nvPicPr>
          <p:cNvPr id="261" name="Google Shape;261;p39"/>
          <p:cNvPicPr preferRelativeResize="0"/>
          <p:nvPr/>
        </p:nvPicPr>
        <p:blipFill>
          <a:blip r:embed="rId7">
            <a:alphaModFix/>
          </a:blip>
          <a:stretch>
            <a:fillRect/>
          </a:stretch>
        </p:blipFill>
        <p:spPr>
          <a:xfrm>
            <a:off x="2125800" y="3645175"/>
            <a:ext cx="1189325" cy="1189325"/>
          </a:xfrm>
          <a:prstGeom prst="rect">
            <a:avLst/>
          </a:prstGeom>
          <a:noFill/>
          <a:ln>
            <a:noFill/>
          </a:ln>
        </p:spPr>
      </p:pic>
      <p:pic>
        <p:nvPicPr>
          <p:cNvPr id="262" name="Google Shape;262;p39"/>
          <p:cNvPicPr preferRelativeResize="0"/>
          <p:nvPr/>
        </p:nvPicPr>
        <p:blipFill>
          <a:blip r:embed="rId8">
            <a:alphaModFix/>
          </a:blip>
          <a:stretch>
            <a:fillRect/>
          </a:stretch>
        </p:blipFill>
        <p:spPr>
          <a:xfrm>
            <a:off x="3021275" y="2667925"/>
            <a:ext cx="1515400" cy="1515400"/>
          </a:xfrm>
          <a:prstGeom prst="rect">
            <a:avLst/>
          </a:prstGeom>
          <a:noFill/>
          <a:ln>
            <a:noFill/>
          </a:ln>
        </p:spPr>
      </p:pic>
      <p:pic>
        <p:nvPicPr>
          <p:cNvPr id="263" name="Google Shape;263;p39"/>
          <p:cNvPicPr preferRelativeResize="0"/>
          <p:nvPr/>
        </p:nvPicPr>
        <p:blipFill rotWithShape="1">
          <a:blip r:embed="rId9">
            <a:alphaModFix/>
          </a:blip>
          <a:srcRect b="16650" l="7749" r="0" t="23711"/>
          <a:stretch/>
        </p:blipFill>
        <p:spPr>
          <a:xfrm>
            <a:off x="495075" y="3891475"/>
            <a:ext cx="1340025" cy="866275"/>
          </a:xfrm>
          <a:prstGeom prst="rect">
            <a:avLst/>
          </a:prstGeom>
          <a:noFill/>
          <a:ln>
            <a:noFill/>
          </a:ln>
        </p:spPr>
      </p:pic>
      <p:sp>
        <p:nvSpPr>
          <p:cNvPr id="264" name="Google Shape;264;p39"/>
          <p:cNvSpPr txBox="1"/>
          <p:nvPr/>
        </p:nvSpPr>
        <p:spPr>
          <a:xfrm>
            <a:off x="173750" y="1095450"/>
            <a:ext cx="8814300" cy="64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Please pack sturdy, broken-in shoes or boots for your trail day </a:t>
            </a:r>
            <a:endParaRPr/>
          </a:p>
          <a:p>
            <a:pPr indent="0" lvl="0" marL="0" rtl="0" algn="ctr">
              <a:spcBef>
                <a:spcPts val="0"/>
              </a:spcBef>
              <a:spcAft>
                <a:spcPts val="0"/>
              </a:spcAft>
              <a:buNone/>
            </a:pPr>
            <a:r>
              <a:rPr lang="en-US"/>
              <a:t>(you can bring extra shoes for around camp).</a:t>
            </a:r>
            <a:endParaRPr/>
          </a:p>
        </p:txBody>
      </p:sp>
      <p:pic>
        <p:nvPicPr>
          <p:cNvPr id="265" name="Google Shape;265;p39"/>
          <p:cNvPicPr preferRelativeResize="0"/>
          <p:nvPr/>
        </p:nvPicPr>
        <p:blipFill>
          <a:blip r:embed="rId10">
            <a:alphaModFix/>
          </a:blip>
          <a:stretch>
            <a:fillRect/>
          </a:stretch>
        </p:blipFill>
        <p:spPr>
          <a:xfrm>
            <a:off x="6945800" y="2757457"/>
            <a:ext cx="1515401" cy="83954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0"/>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What to Bring: Day Pack</a:t>
            </a:r>
            <a:endParaRPr/>
          </a:p>
        </p:txBody>
      </p:sp>
      <p:pic>
        <p:nvPicPr>
          <p:cNvPr id="271" name="Google Shape;271;p40"/>
          <p:cNvPicPr preferRelativeResize="0"/>
          <p:nvPr/>
        </p:nvPicPr>
        <p:blipFill>
          <a:blip r:embed="rId3">
            <a:alphaModFix/>
          </a:blip>
          <a:stretch>
            <a:fillRect/>
          </a:stretch>
        </p:blipFill>
        <p:spPr>
          <a:xfrm>
            <a:off x="284675" y="1540400"/>
            <a:ext cx="1973800" cy="1973800"/>
          </a:xfrm>
          <a:prstGeom prst="rect">
            <a:avLst/>
          </a:prstGeom>
          <a:noFill/>
          <a:ln>
            <a:noFill/>
          </a:ln>
        </p:spPr>
      </p:pic>
      <p:pic>
        <p:nvPicPr>
          <p:cNvPr id="272" name="Google Shape;272;p40"/>
          <p:cNvPicPr preferRelativeResize="0"/>
          <p:nvPr/>
        </p:nvPicPr>
        <p:blipFill>
          <a:blip r:embed="rId4">
            <a:alphaModFix/>
          </a:blip>
          <a:stretch>
            <a:fillRect/>
          </a:stretch>
        </p:blipFill>
        <p:spPr>
          <a:xfrm>
            <a:off x="2431275" y="1289275"/>
            <a:ext cx="2411375" cy="2411375"/>
          </a:xfrm>
          <a:prstGeom prst="rect">
            <a:avLst/>
          </a:prstGeom>
          <a:noFill/>
          <a:ln>
            <a:noFill/>
          </a:ln>
        </p:spPr>
      </p:pic>
      <p:pic>
        <p:nvPicPr>
          <p:cNvPr id="273" name="Google Shape;273;p40"/>
          <p:cNvPicPr preferRelativeResize="0"/>
          <p:nvPr/>
        </p:nvPicPr>
        <p:blipFill>
          <a:blip r:embed="rId5">
            <a:alphaModFix/>
          </a:blip>
          <a:stretch>
            <a:fillRect/>
          </a:stretch>
        </p:blipFill>
        <p:spPr>
          <a:xfrm>
            <a:off x="4308100" y="1241200"/>
            <a:ext cx="1242475" cy="1242475"/>
          </a:xfrm>
          <a:prstGeom prst="rect">
            <a:avLst/>
          </a:prstGeom>
          <a:noFill/>
          <a:ln>
            <a:noFill/>
          </a:ln>
        </p:spPr>
      </p:pic>
      <p:pic>
        <p:nvPicPr>
          <p:cNvPr id="274" name="Google Shape;274;p40"/>
          <p:cNvPicPr preferRelativeResize="0"/>
          <p:nvPr/>
        </p:nvPicPr>
        <p:blipFill>
          <a:blip r:embed="rId6">
            <a:alphaModFix/>
          </a:blip>
          <a:stretch>
            <a:fillRect/>
          </a:stretch>
        </p:blipFill>
        <p:spPr>
          <a:xfrm>
            <a:off x="4308100" y="2495450"/>
            <a:ext cx="1115750" cy="1115750"/>
          </a:xfrm>
          <a:prstGeom prst="rect">
            <a:avLst/>
          </a:prstGeom>
          <a:noFill/>
          <a:ln>
            <a:noFill/>
          </a:ln>
        </p:spPr>
      </p:pic>
      <p:pic>
        <p:nvPicPr>
          <p:cNvPr id="275" name="Google Shape;275;p40"/>
          <p:cNvPicPr preferRelativeResize="0"/>
          <p:nvPr/>
        </p:nvPicPr>
        <p:blipFill rotWithShape="1">
          <a:blip r:embed="rId7">
            <a:alphaModFix/>
          </a:blip>
          <a:srcRect b="0" l="28272" r="22531" t="0"/>
          <a:stretch/>
        </p:blipFill>
        <p:spPr>
          <a:xfrm>
            <a:off x="8175225" y="1358050"/>
            <a:ext cx="914975" cy="1859875"/>
          </a:xfrm>
          <a:prstGeom prst="rect">
            <a:avLst/>
          </a:prstGeom>
          <a:noFill/>
          <a:ln>
            <a:noFill/>
          </a:ln>
        </p:spPr>
      </p:pic>
      <p:pic>
        <p:nvPicPr>
          <p:cNvPr id="276" name="Google Shape;276;p40"/>
          <p:cNvPicPr preferRelativeResize="0"/>
          <p:nvPr/>
        </p:nvPicPr>
        <p:blipFill>
          <a:blip r:embed="rId8">
            <a:alphaModFix/>
          </a:blip>
          <a:stretch>
            <a:fillRect/>
          </a:stretch>
        </p:blipFill>
        <p:spPr>
          <a:xfrm>
            <a:off x="7264576" y="1518998"/>
            <a:ext cx="1010025" cy="1698928"/>
          </a:xfrm>
          <a:prstGeom prst="rect">
            <a:avLst/>
          </a:prstGeom>
          <a:noFill/>
          <a:ln>
            <a:noFill/>
          </a:ln>
        </p:spPr>
      </p:pic>
      <p:pic>
        <p:nvPicPr>
          <p:cNvPr id="277" name="Google Shape;277;p40"/>
          <p:cNvPicPr preferRelativeResize="0"/>
          <p:nvPr/>
        </p:nvPicPr>
        <p:blipFill>
          <a:blip r:embed="rId9">
            <a:alphaModFix/>
          </a:blip>
          <a:stretch>
            <a:fillRect/>
          </a:stretch>
        </p:blipFill>
        <p:spPr>
          <a:xfrm>
            <a:off x="5887447" y="3289922"/>
            <a:ext cx="1648200" cy="1648200"/>
          </a:xfrm>
          <a:prstGeom prst="rect">
            <a:avLst/>
          </a:prstGeom>
          <a:noFill/>
          <a:ln>
            <a:noFill/>
          </a:ln>
        </p:spPr>
      </p:pic>
      <p:sp>
        <p:nvSpPr>
          <p:cNvPr id="278" name="Google Shape;278;p40"/>
          <p:cNvSpPr txBox="1"/>
          <p:nvPr/>
        </p:nvSpPr>
        <p:spPr>
          <a:xfrm>
            <a:off x="3549750" y="4143325"/>
            <a:ext cx="1497300" cy="7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t>Waterproof Top and Bottom or Poncho and Umbrella</a:t>
            </a:r>
            <a:endParaRPr b="1"/>
          </a:p>
        </p:txBody>
      </p:sp>
      <p:sp>
        <p:nvSpPr>
          <p:cNvPr id="279" name="Google Shape;279;p40"/>
          <p:cNvSpPr txBox="1"/>
          <p:nvPr/>
        </p:nvSpPr>
        <p:spPr>
          <a:xfrm>
            <a:off x="7494325" y="3894675"/>
            <a:ext cx="1327800" cy="9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t>Bandana/ Crumb Catcher for Trail Lunch</a:t>
            </a:r>
            <a:endParaRPr b="1"/>
          </a:p>
        </p:txBody>
      </p:sp>
      <p:sp>
        <p:nvSpPr>
          <p:cNvPr id="280" name="Google Shape;280;p40"/>
          <p:cNvSpPr txBox="1"/>
          <p:nvPr/>
        </p:nvSpPr>
        <p:spPr>
          <a:xfrm>
            <a:off x="6012975" y="2086500"/>
            <a:ext cx="1327800" cy="9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u="sng"/>
              <a:t>TWO</a:t>
            </a:r>
            <a:endParaRPr b="1" u="sng"/>
          </a:p>
          <a:p>
            <a:pPr indent="0" lvl="0" marL="0" rtl="0" algn="ctr">
              <a:spcBef>
                <a:spcPts val="0"/>
              </a:spcBef>
              <a:spcAft>
                <a:spcPts val="0"/>
              </a:spcAft>
              <a:buNone/>
            </a:pPr>
            <a:r>
              <a:rPr b="1" lang="en-US"/>
              <a:t>Liter-sized Water Bottles</a:t>
            </a:r>
            <a:endParaRPr b="1"/>
          </a:p>
        </p:txBody>
      </p:sp>
      <p:sp>
        <p:nvSpPr>
          <p:cNvPr id="281" name="Google Shape;281;p40"/>
          <p:cNvSpPr txBox="1"/>
          <p:nvPr/>
        </p:nvSpPr>
        <p:spPr>
          <a:xfrm>
            <a:off x="400575" y="4126875"/>
            <a:ext cx="1878300" cy="50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a:t>Day Pack</a:t>
            </a:r>
            <a:endParaRPr>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41"/>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Safety</a:t>
            </a:r>
            <a:endParaRPr/>
          </a:p>
        </p:txBody>
      </p:sp>
      <p:sp>
        <p:nvSpPr>
          <p:cNvPr id="287" name="Google Shape;287;p41"/>
          <p:cNvSpPr/>
          <p:nvPr>
            <p:ph idx="2" type="pic"/>
          </p:nvPr>
        </p:nvSpPr>
        <p:spPr>
          <a:xfrm>
            <a:off x="101050" y="1156875"/>
            <a:ext cx="5313600" cy="3621000"/>
          </a:xfrm>
          <a:prstGeom prst="rect">
            <a:avLst/>
          </a:prstGeom>
        </p:spPr>
        <p:txBody>
          <a:bodyPr anchorCtr="0" anchor="t" bIns="45700" lIns="91425" spcFirstLastPara="1" rIns="91425" wrap="square" tIns="45700">
            <a:noAutofit/>
          </a:bodyPr>
          <a:lstStyle/>
          <a:p>
            <a:pPr indent="-317500" lvl="0" marL="457200" marR="0" rtl="0" algn="l">
              <a:spcBef>
                <a:spcPts val="0"/>
              </a:spcBef>
              <a:spcAft>
                <a:spcPts val="0"/>
              </a:spcAft>
              <a:buSzPts val="1400"/>
              <a:buChar char="•"/>
            </a:pPr>
            <a:r>
              <a:rPr lang="en-US" sz="1400">
                <a:solidFill>
                  <a:srgbClr val="222222"/>
                </a:solidFill>
                <a:highlight>
                  <a:srgbClr val="FFFFFF"/>
                </a:highlight>
                <a:latin typeface="Arial"/>
                <a:ea typeface="Arial"/>
                <a:cs typeface="Arial"/>
                <a:sym typeface="Arial"/>
              </a:rPr>
              <a:t>NatureBridge administrative staff is available 24 hours a day. Emergency medical services are 30 minutes away. Olympic National Park law enforcement is available at all times.</a:t>
            </a:r>
            <a:endParaRPr sz="1400">
              <a:solidFill>
                <a:srgbClr val="222222"/>
              </a:solidFill>
              <a:highlight>
                <a:srgbClr val="FFFFFF"/>
              </a:highlight>
              <a:latin typeface="Arial"/>
              <a:ea typeface="Arial"/>
              <a:cs typeface="Arial"/>
              <a:sym typeface="Arial"/>
            </a:endParaRPr>
          </a:p>
          <a:p>
            <a:pPr indent="0" lvl="0" marL="457200" marR="0" rtl="0" algn="l">
              <a:spcBef>
                <a:spcPts val="0"/>
              </a:spcBef>
              <a:spcAft>
                <a:spcPts val="0"/>
              </a:spcAft>
              <a:buNone/>
            </a:pPr>
            <a:r>
              <a:t/>
            </a:r>
            <a:endParaRPr sz="1400">
              <a:solidFill>
                <a:srgbClr val="222222"/>
              </a:solidFill>
              <a:highlight>
                <a:srgbClr val="FFFFFF"/>
              </a:highlight>
              <a:latin typeface="Arial"/>
              <a:ea typeface="Arial"/>
              <a:cs typeface="Arial"/>
              <a:sym typeface="Arial"/>
            </a:endParaRPr>
          </a:p>
          <a:p>
            <a:pPr indent="-317500" lvl="0" marL="457200" marR="0" rtl="0" algn="l">
              <a:spcBef>
                <a:spcPts val="0"/>
              </a:spcBef>
              <a:spcAft>
                <a:spcPts val="0"/>
              </a:spcAft>
              <a:buClr>
                <a:srgbClr val="222222"/>
              </a:buClr>
              <a:buSzPts val="1400"/>
              <a:buFont typeface="Arial"/>
              <a:buChar char="•"/>
            </a:pPr>
            <a:r>
              <a:rPr lang="en-US" sz="1400">
                <a:solidFill>
                  <a:srgbClr val="222222"/>
                </a:solidFill>
                <a:highlight>
                  <a:srgbClr val="FFFFFF"/>
                </a:highlight>
                <a:latin typeface="Arial"/>
                <a:ea typeface="Arial"/>
                <a:cs typeface="Arial"/>
                <a:sym typeface="Arial"/>
              </a:rPr>
              <a:t>Students are supervised at all times: </a:t>
            </a:r>
            <a:endParaRPr sz="1400">
              <a:solidFill>
                <a:srgbClr val="222222"/>
              </a:solidFill>
              <a:highlight>
                <a:srgbClr val="FFFFFF"/>
              </a:highlight>
              <a:latin typeface="Arial"/>
              <a:ea typeface="Arial"/>
              <a:cs typeface="Arial"/>
              <a:sym typeface="Arial"/>
            </a:endParaRPr>
          </a:p>
          <a:p>
            <a:pPr indent="-317500" lvl="1" marL="914400" marR="0" rtl="0" algn="l">
              <a:spcBef>
                <a:spcPts val="0"/>
              </a:spcBef>
              <a:spcAft>
                <a:spcPts val="0"/>
              </a:spcAft>
              <a:buClr>
                <a:srgbClr val="222222"/>
              </a:buClr>
              <a:buSzPts val="1400"/>
              <a:buFont typeface="Arial"/>
              <a:buChar char="–"/>
            </a:pPr>
            <a:r>
              <a:rPr lang="en-US" sz="1400">
                <a:solidFill>
                  <a:srgbClr val="222222"/>
                </a:solidFill>
                <a:highlight>
                  <a:srgbClr val="FFFFFF"/>
                </a:highlight>
                <a:latin typeface="Arial"/>
                <a:ea typeface="Arial"/>
                <a:cs typeface="Arial"/>
                <a:sym typeface="Arial"/>
              </a:rPr>
              <a:t>From 9 a.m. </a:t>
            </a:r>
            <a:r>
              <a:rPr lang="en-US" sz="1400">
                <a:solidFill>
                  <a:srgbClr val="222222"/>
                </a:solidFill>
                <a:highlight>
                  <a:srgbClr val="FFFFFF"/>
                </a:highlight>
                <a:latin typeface="Arial"/>
                <a:ea typeface="Arial"/>
                <a:cs typeface="Arial"/>
                <a:sym typeface="Arial"/>
              </a:rPr>
              <a:t>-</a:t>
            </a:r>
            <a:r>
              <a:rPr lang="en-US" sz="1400">
                <a:solidFill>
                  <a:srgbClr val="222222"/>
                </a:solidFill>
                <a:highlight>
                  <a:srgbClr val="FFFFFF"/>
                </a:highlight>
                <a:latin typeface="Arial"/>
                <a:ea typeface="Arial"/>
                <a:cs typeface="Arial"/>
                <a:sym typeface="Arial"/>
              </a:rPr>
              <a:t> 4 p.m. students are in learning groups with one NatureBridge staff member and one or two school chaperones. </a:t>
            </a:r>
            <a:endParaRPr sz="1400">
              <a:solidFill>
                <a:srgbClr val="222222"/>
              </a:solidFill>
              <a:highlight>
                <a:srgbClr val="FFFFFF"/>
              </a:highlight>
              <a:latin typeface="Arial"/>
              <a:ea typeface="Arial"/>
              <a:cs typeface="Arial"/>
              <a:sym typeface="Arial"/>
            </a:endParaRPr>
          </a:p>
          <a:p>
            <a:pPr indent="-317500" lvl="1" marL="914400" marR="0" rtl="0" algn="l">
              <a:spcBef>
                <a:spcPts val="0"/>
              </a:spcBef>
              <a:spcAft>
                <a:spcPts val="0"/>
              </a:spcAft>
              <a:buClr>
                <a:srgbClr val="222222"/>
              </a:buClr>
              <a:buSzPts val="1400"/>
              <a:buFont typeface="Arial"/>
              <a:buChar char="–"/>
            </a:pPr>
            <a:r>
              <a:rPr lang="en-US" sz="1400">
                <a:solidFill>
                  <a:srgbClr val="222222"/>
                </a:solidFill>
                <a:highlight>
                  <a:srgbClr val="FFFFFF"/>
                </a:highlight>
                <a:latin typeface="Arial"/>
                <a:ea typeface="Arial"/>
                <a:cs typeface="Arial"/>
                <a:sym typeface="Arial"/>
              </a:rPr>
              <a:t>From 4 p.m. - 9 a.m. of the next day, supervision is the responsibility of school chaperones and teachers. </a:t>
            </a:r>
            <a:endParaRPr sz="1400">
              <a:solidFill>
                <a:srgbClr val="222222"/>
              </a:solidFill>
              <a:highlight>
                <a:srgbClr val="FFFFFF"/>
              </a:highlight>
              <a:latin typeface="Arial"/>
              <a:ea typeface="Arial"/>
              <a:cs typeface="Arial"/>
              <a:sym typeface="Arial"/>
            </a:endParaRPr>
          </a:p>
          <a:p>
            <a:pPr indent="0" lvl="0" marL="457200" marR="0" rtl="0" algn="l">
              <a:spcBef>
                <a:spcPts val="0"/>
              </a:spcBef>
              <a:spcAft>
                <a:spcPts val="0"/>
              </a:spcAft>
              <a:buNone/>
            </a:pPr>
            <a:r>
              <a:t/>
            </a:r>
            <a:endParaRPr sz="1400">
              <a:solidFill>
                <a:srgbClr val="222222"/>
              </a:solidFill>
              <a:highlight>
                <a:srgbClr val="FFFFFF"/>
              </a:highlight>
              <a:latin typeface="Arial"/>
              <a:ea typeface="Arial"/>
              <a:cs typeface="Arial"/>
              <a:sym typeface="Arial"/>
            </a:endParaRPr>
          </a:p>
          <a:p>
            <a:pPr indent="-317500" lvl="0" marL="457200" marR="0" rtl="0" algn="l">
              <a:spcBef>
                <a:spcPts val="0"/>
              </a:spcBef>
              <a:spcAft>
                <a:spcPts val="0"/>
              </a:spcAft>
              <a:buClr>
                <a:srgbClr val="222222"/>
              </a:buClr>
              <a:buSzPts val="1400"/>
              <a:buFont typeface="Arial"/>
              <a:buChar char="•"/>
            </a:pPr>
            <a:r>
              <a:rPr lang="en-US" sz="1400">
                <a:solidFill>
                  <a:srgbClr val="222222"/>
                </a:solidFill>
                <a:highlight>
                  <a:srgbClr val="FFFFFF"/>
                </a:highlight>
                <a:latin typeface="Arial"/>
                <a:ea typeface="Arial"/>
                <a:cs typeface="Arial"/>
                <a:sym typeface="Arial"/>
              </a:rPr>
              <a:t>NatureBridge educators’ basic requirements:  </a:t>
            </a:r>
            <a:endParaRPr sz="1400">
              <a:solidFill>
                <a:srgbClr val="222222"/>
              </a:solidFill>
              <a:highlight>
                <a:srgbClr val="FFFFFF"/>
              </a:highlight>
              <a:latin typeface="Arial"/>
              <a:ea typeface="Arial"/>
              <a:cs typeface="Arial"/>
              <a:sym typeface="Arial"/>
            </a:endParaRPr>
          </a:p>
          <a:p>
            <a:pPr indent="-317500" lvl="1" marL="914400" marR="0" rtl="0" algn="l">
              <a:spcBef>
                <a:spcPts val="0"/>
              </a:spcBef>
              <a:spcAft>
                <a:spcPts val="0"/>
              </a:spcAft>
              <a:buClr>
                <a:srgbClr val="222222"/>
              </a:buClr>
              <a:buSzPts val="1400"/>
              <a:buFont typeface="Arial"/>
              <a:buChar char="–"/>
            </a:pPr>
            <a:r>
              <a:rPr lang="en-US" sz="1400">
                <a:solidFill>
                  <a:srgbClr val="222222"/>
                </a:solidFill>
                <a:highlight>
                  <a:srgbClr val="FFFFFF"/>
                </a:highlight>
                <a:latin typeface="Arial"/>
                <a:ea typeface="Arial"/>
                <a:cs typeface="Arial"/>
                <a:sym typeface="Arial"/>
              </a:rPr>
              <a:t>Bachelor’s Degrees or equivalent work experience</a:t>
            </a:r>
            <a:endParaRPr sz="1400">
              <a:solidFill>
                <a:srgbClr val="222222"/>
              </a:solidFill>
              <a:highlight>
                <a:srgbClr val="FFFFFF"/>
              </a:highlight>
              <a:latin typeface="Arial"/>
              <a:ea typeface="Arial"/>
              <a:cs typeface="Arial"/>
              <a:sym typeface="Arial"/>
            </a:endParaRPr>
          </a:p>
          <a:p>
            <a:pPr indent="-317500" lvl="1" marL="914400" marR="0" rtl="0" algn="l">
              <a:spcBef>
                <a:spcPts val="0"/>
              </a:spcBef>
              <a:spcAft>
                <a:spcPts val="0"/>
              </a:spcAft>
              <a:buClr>
                <a:srgbClr val="222222"/>
              </a:buClr>
              <a:buSzPts val="1400"/>
              <a:buFont typeface="Arial"/>
              <a:buChar char="–"/>
            </a:pPr>
            <a:r>
              <a:rPr lang="en-US" sz="1400">
                <a:solidFill>
                  <a:srgbClr val="222222"/>
                </a:solidFill>
                <a:highlight>
                  <a:srgbClr val="FFFFFF"/>
                </a:highlight>
                <a:latin typeface="Arial"/>
                <a:ea typeface="Arial"/>
                <a:cs typeface="Arial"/>
                <a:sym typeface="Arial"/>
              </a:rPr>
              <a:t>Cleared background checks. </a:t>
            </a:r>
            <a:endParaRPr sz="1400">
              <a:solidFill>
                <a:srgbClr val="222222"/>
              </a:solidFill>
              <a:highlight>
                <a:srgbClr val="FFFFFF"/>
              </a:highlight>
              <a:latin typeface="Arial"/>
              <a:ea typeface="Arial"/>
              <a:cs typeface="Arial"/>
              <a:sym typeface="Arial"/>
            </a:endParaRPr>
          </a:p>
          <a:p>
            <a:pPr indent="-317500" lvl="1" marL="914400" marR="0" rtl="0" algn="l">
              <a:spcBef>
                <a:spcPts val="0"/>
              </a:spcBef>
              <a:spcAft>
                <a:spcPts val="0"/>
              </a:spcAft>
              <a:buClr>
                <a:srgbClr val="222222"/>
              </a:buClr>
              <a:buSzPts val="1400"/>
              <a:buFont typeface="Arial"/>
              <a:buChar char="–"/>
            </a:pPr>
            <a:r>
              <a:rPr lang="en-US" sz="1400">
                <a:highlight>
                  <a:srgbClr val="FFFFFF"/>
                </a:highlight>
                <a:latin typeface="Arial"/>
                <a:ea typeface="Arial"/>
                <a:cs typeface="Arial"/>
                <a:sym typeface="Arial"/>
              </a:rPr>
              <a:t>Wilderness First Responder (WFR) certification</a:t>
            </a:r>
            <a:endParaRPr sz="1400">
              <a:solidFill>
                <a:srgbClr val="222222"/>
              </a:solidFill>
              <a:highlight>
                <a:srgbClr val="FFFFFF"/>
              </a:highlight>
              <a:latin typeface="Arial"/>
              <a:ea typeface="Arial"/>
              <a:cs typeface="Arial"/>
              <a:sym typeface="Arial"/>
            </a:endParaRPr>
          </a:p>
        </p:txBody>
      </p:sp>
      <p:pic>
        <p:nvPicPr>
          <p:cNvPr id="288" name="Google Shape;288;p41"/>
          <p:cNvPicPr preferRelativeResize="0"/>
          <p:nvPr/>
        </p:nvPicPr>
        <p:blipFill>
          <a:blip r:embed="rId3">
            <a:alphaModFix/>
          </a:blip>
          <a:stretch>
            <a:fillRect/>
          </a:stretch>
        </p:blipFill>
        <p:spPr>
          <a:xfrm>
            <a:off x="5642700" y="1585888"/>
            <a:ext cx="3424550" cy="25684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2"/>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Student Agreements</a:t>
            </a:r>
            <a:endParaRPr/>
          </a:p>
        </p:txBody>
      </p:sp>
      <p:sp>
        <p:nvSpPr>
          <p:cNvPr id="294" name="Google Shape;294;p42"/>
          <p:cNvSpPr/>
          <p:nvPr>
            <p:ph idx="2" type="pic"/>
          </p:nvPr>
        </p:nvSpPr>
        <p:spPr>
          <a:xfrm>
            <a:off x="470400" y="1252550"/>
            <a:ext cx="8141400" cy="3656400"/>
          </a:xfrm>
          <a:prstGeom prst="rect">
            <a:avLst/>
          </a:prstGeom>
        </p:spPr>
        <p:txBody>
          <a:bodyPr anchorCtr="0" anchor="t" bIns="45700" lIns="91425" spcFirstLastPara="1" rIns="91425" wrap="square" tIns="45700">
            <a:noAutofit/>
          </a:bodyPr>
          <a:lstStyle/>
          <a:p>
            <a:pPr indent="0" lvl="0" marL="0" rtl="0" algn="l">
              <a:spcBef>
                <a:spcPts val="600"/>
              </a:spcBef>
              <a:spcAft>
                <a:spcPts val="0"/>
              </a:spcAft>
              <a:buNone/>
            </a:pPr>
            <a:r>
              <a:t/>
            </a:r>
            <a:endParaRPr sz="1800">
              <a:solidFill>
                <a:srgbClr val="4D5659"/>
              </a:solidFill>
              <a:latin typeface="Arial"/>
              <a:ea typeface="Arial"/>
              <a:cs typeface="Arial"/>
              <a:sym typeface="Arial"/>
            </a:endParaRPr>
          </a:p>
          <a:p>
            <a:pPr indent="-317500" lvl="0" marL="457200" rtl="0" algn="l">
              <a:spcBef>
                <a:spcPts val="600"/>
              </a:spcBef>
              <a:spcAft>
                <a:spcPts val="0"/>
              </a:spcAft>
              <a:buClr>
                <a:srgbClr val="000000"/>
              </a:buClr>
              <a:buSzPts val="1400"/>
              <a:buFont typeface="Arial"/>
              <a:buChar char="•"/>
            </a:pPr>
            <a:r>
              <a:rPr lang="en-US" sz="1400">
                <a:solidFill>
                  <a:srgbClr val="000000"/>
                </a:solidFill>
                <a:latin typeface="Arial"/>
                <a:ea typeface="Arial"/>
                <a:cs typeface="Arial"/>
                <a:sym typeface="Arial"/>
              </a:rPr>
              <a:t>Safe and inclusive behavior is important. Students are expected to follow all behavior guidelines. </a:t>
            </a:r>
            <a:r>
              <a:rPr b="1" lang="en-US" sz="1400">
                <a:solidFill>
                  <a:srgbClr val="000000"/>
                </a:solidFill>
                <a:latin typeface="Arial"/>
                <a:ea typeface="Arial"/>
                <a:cs typeface="Arial"/>
                <a:sym typeface="Arial"/>
              </a:rPr>
              <a:t>Students must review </a:t>
            </a:r>
            <a:r>
              <a:rPr b="1" lang="en-US" sz="1400" u="sng">
                <a:solidFill>
                  <a:srgbClr val="4A86E8"/>
                </a:solidFill>
                <a:latin typeface="Arial"/>
                <a:ea typeface="Arial"/>
                <a:cs typeface="Arial"/>
                <a:sym typeface="Arial"/>
                <a:hlinkClick r:id="rId3"/>
              </a:rPr>
              <a:t>student behavior expectations</a:t>
            </a:r>
            <a:r>
              <a:rPr b="1" lang="en-US" sz="1400">
                <a:solidFill>
                  <a:srgbClr val="000000"/>
                </a:solidFill>
                <a:latin typeface="Arial"/>
                <a:ea typeface="Arial"/>
                <a:cs typeface="Arial"/>
                <a:sym typeface="Arial"/>
              </a:rPr>
              <a:t> prior to the trip. </a:t>
            </a:r>
            <a:br>
              <a:rPr b="1" lang="en-US" sz="1400">
                <a:solidFill>
                  <a:srgbClr val="000000"/>
                </a:solidFill>
                <a:latin typeface="Arial"/>
                <a:ea typeface="Arial"/>
                <a:cs typeface="Arial"/>
                <a:sym typeface="Arial"/>
              </a:rPr>
            </a:b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NatureBridge Cell Phone Policy:</a:t>
            </a:r>
            <a:endParaRPr sz="1400">
              <a:solidFill>
                <a:srgbClr val="000000"/>
              </a:solidFill>
              <a:latin typeface="Arial"/>
              <a:ea typeface="Arial"/>
              <a:cs typeface="Arial"/>
              <a:sym typeface="Arial"/>
            </a:endParaRPr>
          </a:p>
          <a:p>
            <a:pPr indent="0" lvl="0" marL="457200" rtl="0" algn="l">
              <a:spcBef>
                <a:spcPts val="600"/>
              </a:spcBef>
              <a:spcAft>
                <a:spcPts val="0"/>
              </a:spcAft>
              <a:buNone/>
            </a:pPr>
            <a:r>
              <a:t/>
            </a:r>
            <a:endParaRPr sz="14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b="1" lang="en-US" sz="1400">
                <a:solidFill>
                  <a:srgbClr val="000000"/>
                </a:solidFill>
                <a:latin typeface="Arial"/>
                <a:ea typeface="Arial"/>
                <a:cs typeface="Arial"/>
                <a:sym typeface="Arial"/>
              </a:rPr>
              <a:t>Policy [4.16] </a:t>
            </a:r>
            <a:r>
              <a:rPr lang="en-US" sz="1400">
                <a:solidFill>
                  <a:srgbClr val="000000"/>
                </a:solidFill>
                <a:latin typeface="Arial"/>
                <a:ea typeface="Arial"/>
                <a:cs typeface="Arial"/>
                <a:sym typeface="Arial"/>
              </a:rPr>
              <a:t>When student participants are in learning groups with NatureBridge educators and school chaperones, cell phones should be set in airplane mode and used only for taking photos, video or specific school projects.</a:t>
            </a:r>
            <a:r>
              <a:rPr lang="en-US" sz="1400">
                <a:solidFill>
                  <a:srgbClr val="000000"/>
                </a:solidFill>
                <a:latin typeface="Arial"/>
                <a:ea typeface="Arial"/>
                <a:cs typeface="Arial"/>
                <a:sym typeface="Arial"/>
              </a:rPr>
              <a:t> When student participants are not in learning groups, any cell phone use will be supervised by teachers and chaperones. Student participants may not use cell phones in NatureBridge dorms, dining halls, or bathrooms.</a:t>
            </a:r>
            <a:endParaRPr sz="1400">
              <a:solidFill>
                <a:srgbClr val="000000"/>
              </a:solidFill>
              <a:latin typeface="Arial"/>
              <a:ea typeface="Arial"/>
              <a:cs typeface="Arial"/>
              <a:sym typeface="Arial"/>
            </a:endParaRPr>
          </a:p>
          <a:p>
            <a:pPr indent="0" lvl="0" marL="914400" rtl="0" algn="l">
              <a:spcBef>
                <a:spcPts val="600"/>
              </a:spcBef>
              <a:spcAft>
                <a:spcPts val="0"/>
              </a:spcAft>
              <a:buNone/>
            </a:pPr>
            <a:r>
              <a:t/>
            </a:r>
            <a:endParaRPr i="1" sz="1800">
              <a:solidFill>
                <a:srgbClr val="4D5659"/>
              </a:solidFill>
              <a:highlight>
                <a:srgbClr val="FFFF00"/>
              </a:highlight>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43"/>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Next Steps</a:t>
            </a:r>
            <a:endParaRPr/>
          </a:p>
        </p:txBody>
      </p:sp>
      <p:sp>
        <p:nvSpPr>
          <p:cNvPr id="300" name="Google Shape;300;p43"/>
          <p:cNvSpPr/>
          <p:nvPr>
            <p:ph idx="2" type="pic"/>
          </p:nvPr>
        </p:nvSpPr>
        <p:spPr>
          <a:xfrm>
            <a:off x="142875" y="1100150"/>
            <a:ext cx="4429200" cy="16380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Clr>
                <a:srgbClr val="000000"/>
              </a:buClr>
              <a:buSzPts val="1400"/>
              <a:buFont typeface="Arial"/>
              <a:buChar char="•"/>
            </a:pPr>
            <a:r>
              <a:rPr lang="en-US" sz="1400">
                <a:solidFill>
                  <a:srgbClr val="000000"/>
                </a:solidFill>
                <a:latin typeface="Arial"/>
                <a:ea typeface="Arial"/>
                <a:cs typeface="Arial"/>
                <a:sym typeface="Arial"/>
              </a:rPr>
              <a:t>Planning:</a:t>
            </a:r>
            <a:endParaRPr sz="1400">
              <a:solidFill>
                <a:srgbClr val="000000"/>
              </a:solidFill>
              <a:latin typeface="Arial"/>
              <a:ea typeface="Arial"/>
              <a:cs typeface="Arial"/>
              <a:sym typeface="Arial"/>
            </a:endParaRPr>
          </a:p>
          <a:p>
            <a:pPr indent="0" lvl="0" marL="457200" rtl="0" algn="l">
              <a:spcBef>
                <a:spcPts val="360"/>
              </a:spcBef>
              <a:spcAft>
                <a:spcPts val="0"/>
              </a:spcAft>
              <a:buNone/>
            </a:pPr>
            <a:r>
              <a:rPr lang="en-US" sz="1400">
                <a:solidFill>
                  <a:srgbClr val="000000"/>
                </a:solidFill>
                <a:latin typeface="Arial"/>
                <a:ea typeface="Arial"/>
                <a:cs typeface="Arial"/>
                <a:sym typeface="Arial"/>
              </a:rPr>
              <a:t>Find important registration forms and planning documents </a:t>
            </a:r>
            <a:r>
              <a:rPr lang="en-US" sz="1400" u="sng">
                <a:solidFill>
                  <a:schemeClr val="hlink"/>
                </a:solidFill>
                <a:latin typeface="Arial"/>
                <a:ea typeface="Arial"/>
                <a:cs typeface="Arial"/>
                <a:sym typeface="Arial"/>
                <a:hlinkClick r:id="rId3"/>
              </a:rPr>
              <a:t>here</a:t>
            </a:r>
            <a:r>
              <a:rPr lang="en-US" sz="1400">
                <a:solidFill>
                  <a:srgbClr val="000000"/>
                </a:solidFill>
                <a:latin typeface="Arial"/>
                <a:ea typeface="Arial"/>
                <a:cs typeface="Arial"/>
                <a:sym typeface="Arial"/>
              </a:rPr>
              <a:t>. </a:t>
            </a:r>
            <a:br>
              <a:rPr lang="en-US" sz="1400">
                <a:solidFill>
                  <a:srgbClr val="000000"/>
                </a:solidFill>
                <a:latin typeface="Arial"/>
                <a:ea typeface="Arial"/>
                <a:cs typeface="Arial"/>
                <a:sym typeface="Arial"/>
              </a:rPr>
            </a:br>
            <a:endParaRPr sz="1400">
              <a:solidFill>
                <a:srgbClr val="000000"/>
              </a:solidFill>
              <a:latin typeface="Arial"/>
              <a:ea typeface="Arial"/>
              <a:cs typeface="Arial"/>
              <a:sym typeface="Arial"/>
            </a:endParaRPr>
          </a:p>
          <a:p>
            <a:pPr indent="-317500" lvl="0" marL="457200" rtl="0" algn="l">
              <a:spcBef>
                <a:spcPts val="360"/>
              </a:spcBef>
              <a:spcAft>
                <a:spcPts val="0"/>
              </a:spcAft>
              <a:buClr>
                <a:srgbClr val="000000"/>
              </a:buClr>
              <a:buSzPts val="1400"/>
              <a:buFont typeface="Arial"/>
              <a:buChar char="•"/>
            </a:pPr>
            <a:r>
              <a:rPr lang="en-US" sz="1400">
                <a:solidFill>
                  <a:srgbClr val="000000"/>
                </a:solidFill>
                <a:latin typeface="Arial"/>
                <a:ea typeface="Arial"/>
                <a:cs typeface="Arial"/>
                <a:sym typeface="Arial"/>
              </a:rPr>
              <a:t>Modes of Communication:</a:t>
            </a:r>
            <a:endParaRPr sz="1400">
              <a:solidFill>
                <a:srgbClr val="000000"/>
              </a:solidFill>
              <a:latin typeface="Arial"/>
              <a:ea typeface="Arial"/>
              <a:cs typeface="Arial"/>
              <a:sym typeface="Arial"/>
            </a:endParaRPr>
          </a:p>
          <a:p>
            <a:pPr indent="0" lvl="0" marL="457200" rtl="0" algn="l">
              <a:spcBef>
                <a:spcPts val="360"/>
              </a:spcBef>
              <a:spcAft>
                <a:spcPts val="0"/>
              </a:spcAft>
              <a:buNone/>
            </a:pPr>
            <a:r>
              <a:rPr lang="en-US" sz="1400">
                <a:solidFill>
                  <a:srgbClr val="000000"/>
                </a:solidFill>
                <a:latin typeface="Arial"/>
                <a:ea typeface="Arial"/>
                <a:cs typeface="Arial"/>
                <a:sym typeface="Arial"/>
              </a:rPr>
              <a:t>NatureBridge will be in direct contact with your school’s group coordinator. Please direct all your questions to that individual.</a:t>
            </a:r>
            <a:br>
              <a:rPr lang="en-US" sz="1400">
                <a:solidFill>
                  <a:srgbClr val="000000"/>
                </a:solidFill>
                <a:latin typeface="Arial"/>
                <a:ea typeface="Arial"/>
                <a:cs typeface="Arial"/>
                <a:sym typeface="Arial"/>
              </a:rPr>
            </a:br>
            <a:endParaRPr sz="1400">
              <a:solidFill>
                <a:srgbClr val="000000"/>
              </a:solidFill>
              <a:latin typeface="Arial"/>
              <a:ea typeface="Arial"/>
              <a:cs typeface="Arial"/>
              <a:sym typeface="Arial"/>
            </a:endParaRPr>
          </a:p>
          <a:p>
            <a:pPr indent="-317500" lvl="0" marL="457200" rtl="0" algn="l">
              <a:spcBef>
                <a:spcPts val="360"/>
              </a:spcBef>
              <a:spcAft>
                <a:spcPts val="0"/>
              </a:spcAft>
              <a:buClr>
                <a:srgbClr val="000000"/>
              </a:buClr>
              <a:buSzPts val="1400"/>
              <a:buFont typeface="Arial"/>
              <a:buChar char="•"/>
            </a:pPr>
            <a:r>
              <a:rPr lang="en-US" sz="1400">
                <a:solidFill>
                  <a:srgbClr val="000000"/>
                </a:solidFill>
                <a:latin typeface="Arial"/>
                <a:ea typeface="Arial"/>
                <a:cs typeface="Arial"/>
                <a:sym typeface="Arial"/>
              </a:rPr>
              <a:t>Timeline:</a:t>
            </a:r>
            <a:endParaRPr sz="1400">
              <a:solidFill>
                <a:srgbClr val="000000"/>
              </a:solidFill>
              <a:latin typeface="Arial"/>
              <a:ea typeface="Arial"/>
              <a:cs typeface="Arial"/>
              <a:sym typeface="Arial"/>
            </a:endParaRPr>
          </a:p>
          <a:p>
            <a:pPr indent="0" lvl="0" marL="457200" rtl="0" algn="l">
              <a:spcBef>
                <a:spcPts val="360"/>
              </a:spcBef>
              <a:spcAft>
                <a:spcPts val="0"/>
              </a:spcAft>
              <a:buNone/>
            </a:pPr>
            <a:r>
              <a:rPr lang="en-US" sz="1400">
                <a:solidFill>
                  <a:srgbClr val="000000"/>
                </a:solidFill>
                <a:latin typeface="Arial"/>
                <a:ea typeface="Arial"/>
                <a:cs typeface="Arial"/>
                <a:sym typeface="Arial"/>
              </a:rPr>
              <a:t>Please adhere to all deadlines set by your school’s group coordinator. This ensures that NatureBridge can provide the safest, highest quality program for your student.</a:t>
            </a:r>
            <a:br>
              <a:rPr lang="en-US" sz="1400">
                <a:solidFill>
                  <a:srgbClr val="000000"/>
                </a:solidFill>
                <a:latin typeface="Arial"/>
                <a:ea typeface="Arial"/>
                <a:cs typeface="Arial"/>
                <a:sym typeface="Arial"/>
              </a:rPr>
            </a:br>
            <a:endParaRPr sz="1400">
              <a:solidFill>
                <a:srgbClr val="000000"/>
              </a:solidFill>
              <a:latin typeface="Arial"/>
              <a:ea typeface="Arial"/>
              <a:cs typeface="Arial"/>
              <a:sym typeface="Arial"/>
            </a:endParaRPr>
          </a:p>
          <a:p>
            <a:pPr indent="-317500" lvl="0" marL="457200" rtl="0" algn="l">
              <a:spcBef>
                <a:spcPts val="360"/>
              </a:spcBef>
              <a:spcAft>
                <a:spcPts val="0"/>
              </a:spcAft>
              <a:buClr>
                <a:srgbClr val="000000"/>
              </a:buClr>
              <a:buSzPts val="1400"/>
              <a:buFont typeface="Arial"/>
              <a:buChar char="•"/>
            </a:pPr>
            <a:r>
              <a:rPr i="1" lang="en-US" sz="1400">
                <a:solidFill>
                  <a:srgbClr val="000000"/>
                </a:solidFill>
                <a:latin typeface="Arial"/>
                <a:ea typeface="Arial"/>
                <a:cs typeface="Arial"/>
                <a:sym typeface="Arial"/>
              </a:rPr>
              <a:t>Contact Person:</a:t>
            </a:r>
            <a:endParaRPr i="1" sz="1400">
              <a:solidFill>
                <a:srgbClr val="000000"/>
              </a:solidFill>
              <a:latin typeface="Arial"/>
              <a:ea typeface="Arial"/>
              <a:cs typeface="Arial"/>
              <a:sym typeface="Arial"/>
            </a:endParaRPr>
          </a:p>
          <a:p>
            <a:pPr indent="0" lvl="0" marL="457200" rtl="0" algn="l">
              <a:spcBef>
                <a:spcPts val="360"/>
              </a:spcBef>
              <a:spcAft>
                <a:spcPts val="0"/>
              </a:spcAft>
              <a:buNone/>
            </a:pPr>
            <a:r>
              <a:rPr i="1" lang="en-US" sz="1400">
                <a:solidFill>
                  <a:srgbClr val="000000"/>
                </a:solidFill>
                <a:highlight>
                  <a:srgbClr val="FFFF00"/>
                </a:highlight>
                <a:latin typeface="Arial"/>
                <a:ea typeface="Arial"/>
                <a:cs typeface="Arial"/>
                <a:sym typeface="Arial"/>
              </a:rPr>
              <a:t>(Insert name of school group coordinator)</a:t>
            </a:r>
            <a:endParaRPr i="1" sz="1400">
              <a:solidFill>
                <a:srgbClr val="000000"/>
              </a:solidFill>
              <a:highlight>
                <a:srgbClr val="FFFF00"/>
              </a:highlight>
              <a:latin typeface="Arial"/>
              <a:ea typeface="Arial"/>
              <a:cs typeface="Arial"/>
              <a:sym typeface="Arial"/>
            </a:endParaRPr>
          </a:p>
          <a:p>
            <a:pPr indent="0" lvl="0" marL="457200" rtl="0" algn="l">
              <a:spcBef>
                <a:spcPts val="360"/>
              </a:spcBef>
              <a:spcAft>
                <a:spcPts val="0"/>
              </a:spcAft>
              <a:buNone/>
            </a:pPr>
            <a:r>
              <a:t/>
            </a:r>
            <a:endParaRPr i="1" sz="1800">
              <a:solidFill>
                <a:srgbClr val="4D5659"/>
              </a:solidFill>
              <a:highlight>
                <a:srgbClr val="FFFF00"/>
              </a:highlight>
              <a:latin typeface="Arial"/>
              <a:ea typeface="Arial"/>
              <a:cs typeface="Arial"/>
              <a:sym typeface="Arial"/>
            </a:endParaRPr>
          </a:p>
        </p:txBody>
      </p:sp>
      <p:pic>
        <p:nvPicPr>
          <p:cNvPr id="301" name="Google Shape;301;p43"/>
          <p:cNvPicPr preferRelativeResize="0"/>
          <p:nvPr/>
        </p:nvPicPr>
        <p:blipFill>
          <a:blip r:embed="rId4">
            <a:alphaModFix/>
          </a:blip>
          <a:stretch>
            <a:fillRect/>
          </a:stretch>
        </p:blipFill>
        <p:spPr>
          <a:xfrm>
            <a:off x="5228125" y="1543725"/>
            <a:ext cx="3654000" cy="29140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7"/>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Overview</a:t>
            </a:r>
            <a:endParaRPr/>
          </a:p>
        </p:txBody>
      </p:sp>
      <p:sp>
        <p:nvSpPr>
          <p:cNvPr id="155" name="Google Shape;155;p27"/>
          <p:cNvSpPr txBox="1"/>
          <p:nvPr>
            <p:ph idx="1" type="body"/>
          </p:nvPr>
        </p:nvSpPr>
        <p:spPr>
          <a:xfrm>
            <a:off x="874400" y="1673125"/>
            <a:ext cx="3572400" cy="30804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t/>
            </a:r>
            <a:endParaRPr b="1" sz="1800"/>
          </a:p>
          <a:p>
            <a:pPr indent="-317500" lvl="0" marL="457200" rtl="0" algn="l">
              <a:spcBef>
                <a:spcPts val="480"/>
              </a:spcBef>
              <a:spcAft>
                <a:spcPts val="0"/>
              </a:spcAft>
              <a:buClr>
                <a:srgbClr val="000000"/>
              </a:buClr>
              <a:buSzPts val="1400"/>
              <a:buChar char="●"/>
            </a:pPr>
            <a:r>
              <a:rPr b="1" lang="en-US" sz="1400">
                <a:solidFill>
                  <a:srgbClr val="000000"/>
                </a:solidFill>
              </a:rPr>
              <a:t>Why NatureBridge?	</a:t>
            </a:r>
            <a:br>
              <a:rPr b="1" lang="en-US" sz="1400">
                <a:solidFill>
                  <a:srgbClr val="000000"/>
                </a:solidFill>
              </a:rPr>
            </a:br>
            <a:r>
              <a:rPr b="1" lang="en-US" sz="1400">
                <a:solidFill>
                  <a:srgbClr val="000000"/>
                </a:solidFill>
              </a:rPr>
              <a:t>			</a:t>
            </a:r>
            <a:endParaRPr b="1" sz="1400">
              <a:solidFill>
                <a:srgbClr val="000000"/>
              </a:solidFill>
            </a:endParaRPr>
          </a:p>
          <a:p>
            <a:pPr indent="-317500" lvl="0" marL="457200" rtl="0" algn="l">
              <a:spcBef>
                <a:spcPts val="0"/>
              </a:spcBef>
              <a:spcAft>
                <a:spcPts val="0"/>
              </a:spcAft>
              <a:buClr>
                <a:srgbClr val="000000"/>
              </a:buClr>
              <a:buSzPts val="1400"/>
              <a:buChar char="●"/>
            </a:pPr>
            <a:r>
              <a:rPr b="1" lang="en-US" sz="1400">
                <a:solidFill>
                  <a:srgbClr val="000000"/>
                </a:solidFill>
              </a:rPr>
              <a:t>Olympic Classrooms	</a:t>
            </a:r>
            <a:br>
              <a:rPr b="1" lang="en-US" sz="1400">
                <a:solidFill>
                  <a:srgbClr val="000000"/>
                </a:solidFill>
              </a:rPr>
            </a:br>
            <a:endParaRPr b="1" sz="1400">
              <a:solidFill>
                <a:srgbClr val="000000"/>
              </a:solidFill>
            </a:endParaRPr>
          </a:p>
          <a:p>
            <a:pPr indent="-317500" lvl="0" marL="457200" rtl="0" algn="l">
              <a:spcBef>
                <a:spcPts val="0"/>
              </a:spcBef>
              <a:spcAft>
                <a:spcPts val="0"/>
              </a:spcAft>
              <a:buClr>
                <a:srgbClr val="000000"/>
              </a:buClr>
              <a:buSzPts val="1400"/>
              <a:buChar char="●"/>
            </a:pPr>
            <a:r>
              <a:rPr b="1" lang="en-US" sz="1400">
                <a:solidFill>
                  <a:srgbClr val="000000"/>
                </a:solidFill>
              </a:rPr>
              <a:t>Olympic Experiences	</a:t>
            </a:r>
            <a:br>
              <a:rPr b="1" lang="en-US" sz="1400">
                <a:solidFill>
                  <a:srgbClr val="000000"/>
                </a:solidFill>
              </a:rPr>
            </a:br>
            <a:r>
              <a:rPr b="1" lang="en-US" sz="1400">
                <a:solidFill>
                  <a:srgbClr val="000000"/>
                </a:solidFill>
              </a:rPr>
              <a:t>		</a:t>
            </a:r>
            <a:endParaRPr b="1" sz="1400">
              <a:solidFill>
                <a:srgbClr val="000000"/>
              </a:solidFill>
            </a:endParaRPr>
          </a:p>
          <a:p>
            <a:pPr indent="-317500" lvl="0" marL="457200" rtl="0" algn="l">
              <a:spcBef>
                <a:spcPts val="0"/>
              </a:spcBef>
              <a:spcAft>
                <a:spcPts val="0"/>
              </a:spcAft>
              <a:buClr>
                <a:srgbClr val="000000"/>
              </a:buClr>
              <a:buSzPts val="1400"/>
              <a:buChar char="●"/>
            </a:pPr>
            <a:r>
              <a:rPr b="1" lang="en-US" sz="1400">
                <a:solidFill>
                  <a:srgbClr val="000000"/>
                </a:solidFill>
              </a:rPr>
              <a:t>Sample Day</a:t>
            </a:r>
            <a:br>
              <a:rPr b="1" lang="en-US" sz="1400">
                <a:solidFill>
                  <a:srgbClr val="000000"/>
                </a:solidFill>
              </a:rPr>
            </a:br>
            <a:endParaRPr b="1" sz="1400">
              <a:solidFill>
                <a:srgbClr val="000000"/>
              </a:solidFill>
            </a:endParaRPr>
          </a:p>
          <a:p>
            <a:pPr indent="-317500" lvl="0" marL="457200" rtl="0" algn="l">
              <a:spcBef>
                <a:spcPts val="0"/>
              </a:spcBef>
              <a:spcAft>
                <a:spcPts val="0"/>
              </a:spcAft>
              <a:buClr>
                <a:srgbClr val="000000"/>
              </a:buClr>
              <a:buSzPts val="1400"/>
              <a:buChar char="●"/>
            </a:pPr>
            <a:r>
              <a:rPr b="1" lang="en-US" sz="1400">
                <a:solidFill>
                  <a:srgbClr val="000000"/>
                </a:solidFill>
              </a:rPr>
              <a:t>Learning Groups</a:t>
            </a:r>
            <a:br>
              <a:rPr lang="en-US" sz="1400">
                <a:solidFill>
                  <a:srgbClr val="000000"/>
                </a:solidFill>
              </a:rPr>
            </a:br>
            <a:r>
              <a:rPr lang="en-US" sz="1800">
                <a:solidFill>
                  <a:srgbClr val="000000"/>
                </a:solidFill>
              </a:rPr>
              <a:t>				</a:t>
            </a:r>
            <a:endParaRPr>
              <a:solidFill>
                <a:srgbClr val="000000"/>
              </a:solidFill>
            </a:endParaRPr>
          </a:p>
        </p:txBody>
      </p:sp>
      <p:sp>
        <p:nvSpPr>
          <p:cNvPr id="156" name="Google Shape;156;p27"/>
          <p:cNvSpPr txBox="1"/>
          <p:nvPr/>
        </p:nvSpPr>
        <p:spPr>
          <a:xfrm>
            <a:off x="4815900" y="1738150"/>
            <a:ext cx="4150500" cy="29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a:p>
            <a:pPr indent="-317500" lvl="0" marL="457200" rtl="0" algn="l">
              <a:spcBef>
                <a:spcPts val="0"/>
              </a:spcBef>
              <a:spcAft>
                <a:spcPts val="0"/>
              </a:spcAft>
              <a:buSzPts val="1400"/>
              <a:buChar char="●"/>
            </a:pPr>
            <a:r>
              <a:rPr b="1" lang="en-US"/>
              <a:t>Accommodations </a:t>
            </a:r>
            <a:br>
              <a:rPr b="1" lang="en-US"/>
            </a:br>
            <a:endParaRPr b="1"/>
          </a:p>
          <a:p>
            <a:pPr indent="-317500" lvl="0" marL="457200" rtl="0" algn="l">
              <a:spcBef>
                <a:spcPts val="0"/>
              </a:spcBef>
              <a:spcAft>
                <a:spcPts val="0"/>
              </a:spcAft>
              <a:buSzPts val="1400"/>
              <a:buChar char="●"/>
            </a:pPr>
            <a:r>
              <a:rPr b="1" lang="en-US"/>
              <a:t>What to Bring</a:t>
            </a:r>
            <a:br>
              <a:rPr b="1" lang="en-US"/>
            </a:br>
            <a:endParaRPr b="1"/>
          </a:p>
          <a:p>
            <a:pPr indent="-317500" lvl="0" marL="457200" rtl="0" algn="l">
              <a:spcBef>
                <a:spcPts val="0"/>
              </a:spcBef>
              <a:spcAft>
                <a:spcPts val="0"/>
              </a:spcAft>
              <a:buSzPts val="1400"/>
              <a:buChar char="●"/>
            </a:pPr>
            <a:r>
              <a:rPr b="1" lang="en-US"/>
              <a:t>Safety</a:t>
            </a:r>
            <a:br>
              <a:rPr b="1" lang="en-US"/>
            </a:br>
            <a:r>
              <a:rPr b="1" lang="en-US"/>
              <a:t> </a:t>
            </a:r>
            <a:endParaRPr b="1"/>
          </a:p>
          <a:p>
            <a:pPr indent="-317500" lvl="0" marL="457200" rtl="0" algn="l">
              <a:spcBef>
                <a:spcPts val="0"/>
              </a:spcBef>
              <a:spcAft>
                <a:spcPts val="0"/>
              </a:spcAft>
              <a:buSzPts val="1400"/>
              <a:buChar char="●"/>
            </a:pPr>
            <a:r>
              <a:rPr b="1" lang="en-US"/>
              <a:t>Student Agreements</a:t>
            </a:r>
            <a:br>
              <a:rPr b="1" lang="en-US"/>
            </a:br>
            <a:endParaRPr b="1"/>
          </a:p>
          <a:p>
            <a:pPr indent="-317500" lvl="0" marL="457200" rtl="0" algn="l">
              <a:spcBef>
                <a:spcPts val="0"/>
              </a:spcBef>
              <a:spcAft>
                <a:spcPts val="0"/>
              </a:spcAft>
              <a:buSzPts val="1400"/>
              <a:buChar char="●"/>
            </a:pPr>
            <a:r>
              <a:rPr b="1" lang="en-US"/>
              <a:t>Next Steps</a:t>
            </a:r>
            <a:endParaRPr b="1"/>
          </a:p>
        </p:txBody>
      </p:sp>
      <p:sp>
        <p:nvSpPr>
          <p:cNvPr id="157" name="Google Shape;157;p27"/>
          <p:cNvSpPr txBox="1"/>
          <p:nvPr/>
        </p:nvSpPr>
        <p:spPr>
          <a:xfrm>
            <a:off x="2311825" y="1251625"/>
            <a:ext cx="4150500" cy="4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u="sng">
                <a:solidFill>
                  <a:srgbClr val="6AA84F"/>
                </a:solidFill>
                <a:hlinkClick r:id="rId3"/>
              </a:rPr>
              <a:t>School &amp; Group </a:t>
            </a:r>
            <a:r>
              <a:rPr lang="en-US" u="sng">
                <a:solidFill>
                  <a:srgbClr val="6AA84F"/>
                </a:solidFill>
                <a:hlinkClick r:id="rId4"/>
              </a:rPr>
              <a:t>Environmental Science</a:t>
            </a:r>
            <a:r>
              <a:rPr lang="en-US" sz="2400">
                <a:solidFill>
                  <a:srgbClr val="6AA84F"/>
                </a:solidFill>
              </a:rPr>
              <a:t> </a:t>
            </a:r>
            <a:endParaRPr>
              <a:solidFill>
                <a:srgbClr val="6AA84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8"/>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Why NatureBridge?</a:t>
            </a:r>
            <a:endParaRPr/>
          </a:p>
        </p:txBody>
      </p:sp>
      <p:pic>
        <p:nvPicPr>
          <p:cNvPr id="163" name="Google Shape;163;p28">
            <a:hlinkClick r:id="rId3"/>
          </p:cNvPr>
          <p:cNvPicPr preferRelativeResize="0"/>
          <p:nvPr/>
        </p:nvPicPr>
        <p:blipFill>
          <a:blip r:embed="rId4">
            <a:alphaModFix/>
          </a:blip>
          <a:stretch>
            <a:fillRect/>
          </a:stretch>
        </p:blipFill>
        <p:spPr>
          <a:xfrm>
            <a:off x="1990488" y="1472625"/>
            <a:ext cx="5163024" cy="2891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9"/>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Olympic National Park</a:t>
            </a:r>
            <a:endParaRPr/>
          </a:p>
        </p:txBody>
      </p:sp>
      <p:pic>
        <p:nvPicPr>
          <p:cNvPr descr="Olympic Peninsula.png" id="169" name="Google Shape;169;p29"/>
          <p:cNvPicPr preferRelativeResize="0"/>
          <p:nvPr/>
        </p:nvPicPr>
        <p:blipFill rotWithShape="1">
          <a:blip r:embed="rId3">
            <a:alphaModFix/>
          </a:blip>
          <a:srcRect b="14050" l="0" r="0" t="171"/>
          <a:stretch/>
        </p:blipFill>
        <p:spPr>
          <a:xfrm>
            <a:off x="1363349" y="1088698"/>
            <a:ext cx="6417300" cy="3936000"/>
          </a:xfrm>
          <a:prstGeom prst="rect">
            <a:avLst/>
          </a:prstGeom>
          <a:noFill/>
          <a:ln>
            <a:noFill/>
          </a:ln>
        </p:spPr>
      </p:pic>
      <p:sp>
        <p:nvSpPr>
          <p:cNvPr id="170" name="Google Shape;170;p29"/>
          <p:cNvSpPr/>
          <p:nvPr/>
        </p:nvSpPr>
        <p:spPr>
          <a:xfrm>
            <a:off x="3417425" y="2199800"/>
            <a:ext cx="165600" cy="147900"/>
          </a:xfrm>
          <a:prstGeom prst="star5">
            <a:avLst>
              <a:gd fmla="val 19098" name="adj"/>
              <a:gd fmla="val 105146" name="hf"/>
              <a:gd fmla="val 110557" name="v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FF00"/>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30"/>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Olympic Classrooms</a:t>
            </a:r>
            <a:endParaRPr/>
          </a:p>
        </p:txBody>
      </p:sp>
      <p:pic>
        <p:nvPicPr>
          <p:cNvPr id="176" name="Google Shape;176;p30"/>
          <p:cNvPicPr preferRelativeResize="0"/>
          <p:nvPr/>
        </p:nvPicPr>
        <p:blipFill>
          <a:blip r:embed="rId3">
            <a:alphaModFix/>
          </a:blip>
          <a:stretch>
            <a:fillRect/>
          </a:stretch>
        </p:blipFill>
        <p:spPr>
          <a:xfrm>
            <a:off x="19450" y="1772282"/>
            <a:ext cx="3199278" cy="2128843"/>
          </a:xfrm>
          <a:prstGeom prst="rect">
            <a:avLst/>
          </a:prstGeom>
          <a:noFill/>
          <a:ln>
            <a:noFill/>
          </a:ln>
        </p:spPr>
      </p:pic>
      <p:pic>
        <p:nvPicPr>
          <p:cNvPr id="177" name="Google Shape;177;p30"/>
          <p:cNvPicPr preferRelativeResize="0"/>
          <p:nvPr/>
        </p:nvPicPr>
        <p:blipFill>
          <a:blip r:embed="rId4">
            <a:alphaModFix/>
          </a:blip>
          <a:stretch>
            <a:fillRect/>
          </a:stretch>
        </p:blipFill>
        <p:spPr>
          <a:xfrm>
            <a:off x="3281000" y="1772275"/>
            <a:ext cx="2838512" cy="2128850"/>
          </a:xfrm>
          <a:prstGeom prst="rect">
            <a:avLst/>
          </a:prstGeom>
          <a:noFill/>
          <a:ln>
            <a:noFill/>
          </a:ln>
        </p:spPr>
      </p:pic>
      <p:pic>
        <p:nvPicPr>
          <p:cNvPr id="178" name="Google Shape;178;p30"/>
          <p:cNvPicPr preferRelativeResize="0"/>
          <p:nvPr/>
        </p:nvPicPr>
        <p:blipFill>
          <a:blip r:embed="rId5">
            <a:alphaModFix/>
          </a:blip>
          <a:stretch>
            <a:fillRect/>
          </a:stretch>
        </p:blipFill>
        <p:spPr>
          <a:xfrm>
            <a:off x="6181775" y="1772275"/>
            <a:ext cx="2906750" cy="2128850"/>
          </a:xfrm>
          <a:prstGeom prst="rect">
            <a:avLst/>
          </a:prstGeom>
          <a:noFill/>
          <a:ln>
            <a:noFill/>
          </a:ln>
        </p:spPr>
      </p:pic>
      <p:sp>
        <p:nvSpPr>
          <p:cNvPr id="179" name="Google Shape;179;p30"/>
          <p:cNvSpPr txBox="1"/>
          <p:nvPr/>
        </p:nvSpPr>
        <p:spPr>
          <a:xfrm>
            <a:off x="960438" y="3971650"/>
            <a:ext cx="1317300" cy="25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Barnes Creek</a:t>
            </a:r>
            <a:endParaRPr/>
          </a:p>
        </p:txBody>
      </p:sp>
      <p:sp>
        <p:nvSpPr>
          <p:cNvPr id="180" name="Google Shape;180;p30"/>
          <p:cNvSpPr txBox="1"/>
          <p:nvPr/>
        </p:nvSpPr>
        <p:spPr>
          <a:xfrm>
            <a:off x="3879751" y="3971650"/>
            <a:ext cx="1384500" cy="25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Lake Crescent</a:t>
            </a:r>
            <a:endParaRPr/>
          </a:p>
        </p:txBody>
      </p:sp>
      <p:sp>
        <p:nvSpPr>
          <p:cNvPr id="181" name="Google Shape;181;p30"/>
          <p:cNvSpPr txBox="1"/>
          <p:nvPr/>
        </p:nvSpPr>
        <p:spPr>
          <a:xfrm>
            <a:off x="6770700" y="3971650"/>
            <a:ext cx="1728900" cy="25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Old Growth Forest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1"/>
          <p:cNvSpPr txBox="1"/>
          <p:nvPr>
            <p:ph idx="1" type="body"/>
          </p:nvPr>
        </p:nvSpPr>
        <p:spPr>
          <a:xfrm>
            <a:off x="2679125" y="261950"/>
            <a:ext cx="62109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Olympic Experiences</a:t>
            </a:r>
            <a:endParaRPr/>
          </a:p>
        </p:txBody>
      </p:sp>
      <p:sp>
        <p:nvSpPr>
          <p:cNvPr id="187" name="Google Shape;187;p31"/>
          <p:cNvSpPr txBox="1"/>
          <p:nvPr/>
        </p:nvSpPr>
        <p:spPr>
          <a:xfrm>
            <a:off x="509275" y="3405100"/>
            <a:ext cx="2284500" cy="2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Environmental Science</a:t>
            </a:r>
            <a:endParaRPr/>
          </a:p>
        </p:txBody>
      </p:sp>
      <p:sp>
        <p:nvSpPr>
          <p:cNvPr id="188" name="Google Shape;188;p31"/>
          <p:cNvSpPr txBox="1"/>
          <p:nvPr/>
        </p:nvSpPr>
        <p:spPr>
          <a:xfrm>
            <a:off x="3245600" y="1404350"/>
            <a:ext cx="2284500" cy="27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Experiencing the Outdoors</a:t>
            </a:r>
            <a:endParaRPr/>
          </a:p>
        </p:txBody>
      </p:sp>
      <p:sp>
        <p:nvSpPr>
          <p:cNvPr id="189" name="Google Shape;189;p31"/>
          <p:cNvSpPr txBox="1"/>
          <p:nvPr/>
        </p:nvSpPr>
        <p:spPr>
          <a:xfrm>
            <a:off x="5892825" y="3380050"/>
            <a:ext cx="2881800" cy="32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Teambuilding and Self-Reflection</a:t>
            </a:r>
            <a:endParaRPr/>
          </a:p>
        </p:txBody>
      </p:sp>
      <p:pic>
        <p:nvPicPr>
          <p:cNvPr descr="1847500_orig.jpg" id="190" name="Google Shape;190;p31"/>
          <p:cNvPicPr preferRelativeResize="0"/>
          <p:nvPr/>
        </p:nvPicPr>
        <p:blipFill rotWithShape="1">
          <a:blip r:embed="rId3">
            <a:alphaModFix/>
          </a:blip>
          <a:srcRect b="0" l="0" r="0" t="0"/>
          <a:stretch/>
        </p:blipFill>
        <p:spPr>
          <a:xfrm>
            <a:off x="98575" y="1224350"/>
            <a:ext cx="3105900" cy="2069400"/>
          </a:xfrm>
          <a:prstGeom prst="rect">
            <a:avLst/>
          </a:prstGeom>
          <a:noFill/>
          <a:ln>
            <a:noFill/>
          </a:ln>
        </p:spPr>
      </p:pic>
      <p:pic>
        <p:nvPicPr>
          <p:cNvPr descr="1-7712-.jpg" id="191" name="Google Shape;191;p31"/>
          <p:cNvPicPr preferRelativeResize="0"/>
          <p:nvPr/>
        </p:nvPicPr>
        <p:blipFill rotWithShape="1">
          <a:blip r:embed="rId4">
            <a:alphaModFix/>
          </a:blip>
          <a:srcRect b="11344" l="0" r="0" t="370"/>
          <a:stretch/>
        </p:blipFill>
        <p:spPr>
          <a:xfrm>
            <a:off x="5571225" y="1223239"/>
            <a:ext cx="3525000" cy="2069400"/>
          </a:xfrm>
          <a:prstGeom prst="rect">
            <a:avLst/>
          </a:prstGeom>
          <a:noFill/>
          <a:ln>
            <a:noFill/>
          </a:ln>
        </p:spPr>
      </p:pic>
      <p:pic>
        <p:nvPicPr>
          <p:cNvPr id="192" name="Google Shape;192;p31"/>
          <p:cNvPicPr preferRelativeResize="0"/>
          <p:nvPr/>
        </p:nvPicPr>
        <p:blipFill>
          <a:blip r:embed="rId5">
            <a:alphaModFix/>
          </a:blip>
          <a:stretch>
            <a:fillRect/>
          </a:stretch>
        </p:blipFill>
        <p:spPr>
          <a:xfrm>
            <a:off x="3356875" y="1923863"/>
            <a:ext cx="2061953" cy="309323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2"/>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Sample Day</a:t>
            </a:r>
            <a:endParaRPr/>
          </a:p>
        </p:txBody>
      </p:sp>
      <p:sp>
        <p:nvSpPr>
          <p:cNvPr id="198" name="Google Shape;198;p32"/>
          <p:cNvSpPr txBox="1"/>
          <p:nvPr/>
        </p:nvSpPr>
        <p:spPr>
          <a:xfrm>
            <a:off x="929275" y="1326400"/>
            <a:ext cx="2625600" cy="3380400"/>
          </a:xfrm>
          <a:prstGeom prst="rect">
            <a:avLst/>
          </a:prstGeom>
          <a:noFill/>
          <a:ln>
            <a:noFill/>
          </a:ln>
        </p:spPr>
        <p:txBody>
          <a:bodyPr anchorCtr="0" anchor="t" bIns="45700" lIns="91425" spcFirstLastPara="1" rIns="91425" wrap="square" tIns="45700">
            <a:noAutofit/>
          </a:bodyPr>
          <a:lstStyle/>
          <a:p>
            <a:pPr indent="-304800" lvl="0" marL="342900" rtl="0" algn="l">
              <a:lnSpc>
                <a:spcPct val="90000"/>
              </a:lnSpc>
              <a:spcBef>
                <a:spcPts val="0"/>
              </a:spcBef>
              <a:spcAft>
                <a:spcPts val="0"/>
              </a:spcAft>
              <a:buClr>
                <a:srgbClr val="000000"/>
              </a:buClr>
              <a:buSzPts val="1400"/>
              <a:buChar char="•"/>
            </a:pPr>
            <a:r>
              <a:rPr b="1" lang="en-US"/>
              <a:t>6:30 a.m.</a:t>
            </a:r>
            <a:endParaRPr b="1"/>
          </a:p>
          <a:p>
            <a:pPr indent="-215900" lvl="0" marL="342900" rtl="0" algn="l">
              <a:lnSpc>
                <a:spcPct val="90000"/>
              </a:lnSpc>
              <a:spcBef>
                <a:spcPts val="400"/>
              </a:spcBef>
              <a:spcAft>
                <a:spcPts val="0"/>
              </a:spcAft>
              <a:buNone/>
            </a:pPr>
            <a:r>
              <a:t/>
            </a:r>
            <a:endParaRPr b="1"/>
          </a:p>
          <a:p>
            <a:pPr indent="-304800" lvl="0" marL="342900" rtl="0" algn="l">
              <a:lnSpc>
                <a:spcPct val="90000"/>
              </a:lnSpc>
              <a:spcBef>
                <a:spcPts val="400"/>
              </a:spcBef>
              <a:spcAft>
                <a:spcPts val="0"/>
              </a:spcAft>
              <a:buClr>
                <a:srgbClr val="000000"/>
              </a:buClr>
              <a:buSzPts val="1400"/>
              <a:buChar char="•"/>
            </a:pPr>
            <a:r>
              <a:rPr b="1" lang="en-US"/>
              <a:t>7:00 a.m. or 8:00 a.m.</a:t>
            </a:r>
            <a:endParaRPr b="1"/>
          </a:p>
          <a:p>
            <a:pPr indent="-215900" lvl="0" marL="342900" rtl="0" algn="l">
              <a:lnSpc>
                <a:spcPct val="90000"/>
              </a:lnSpc>
              <a:spcBef>
                <a:spcPts val="400"/>
              </a:spcBef>
              <a:spcAft>
                <a:spcPts val="0"/>
              </a:spcAft>
              <a:buNone/>
            </a:pPr>
            <a:r>
              <a:t/>
            </a:r>
            <a:endParaRPr b="1"/>
          </a:p>
          <a:p>
            <a:pPr indent="-304800" lvl="0" marL="342900" rtl="0" algn="l">
              <a:lnSpc>
                <a:spcPct val="90000"/>
              </a:lnSpc>
              <a:spcBef>
                <a:spcPts val="400"/>
              </a:spcBef>
              <a:spcAft>
                <a:spcPts val="0"/>
              </a:spcAft>
              <a:buClr>
                <a:srgbClr val="000000"/>
              </a:buClr>
              <a:buSzPts val="1400"/>
              <a:buChar char="•"/>
            </a:pPr>
            <a:r>
              <a:rPr b="1" lang="en-US"/>
              <a:t>9:00 a.m. to 4:00 p.m.</a:t>
            </a:r>
            <a:endParaRPr b="1"/>
          </a:p>
          <a:p>
            <a:pPr indent="-215900" lvl="0" marL="342900" rtl="0" algn="l">
              <a:lnSpc>
                <a:spcPct val="90000"/>
              </a:lnSpc>
              <a:spcBef>
                <a:spcPts val="400"/>
              </a:spcBef>
              <a:spcAft>
                <a:spcPts val="0"/>
              </a:spcAft>
              <a:buNone/>
            </a:pPr>
            <a:r>
              <a:t/>
            </a:r>
            <a:endParaRPr b="1"/>
          </a:p>
          <a:p>
            <a:pPr indent="-304800" lvl="0" marL="342900" rtl="0" algn="l">
              <a:lnSpc>
                <a:spcPct val="90000"/>
              </a:lnSpc>
              <a:spcBef>
                <a:spcPts val="400"/>
              </a:spcBef>
              <a:spcAft>
                <a:spcPts val="0"/>
              </a:spcAft>
              <a:buClr>
                <a:srgbClr val="000000"/>
              </a:buClr>
              <a:buSzPts val="1400"/>
              <a:buChar char="•"/>
            </a:pPr>
            <a:r>
              <a:rPr b="1" lang="en-US"/>
              <a:t>4:00 p.m.</a:t>
            </a:r>
            <a:endParaRPr b="1"/>
          </a:p>
          <a:p>
            <a:pPr indent="-215900" lvl="0" marL="342900" rtl="0" algn="l">
              <a:lnSpc>
                <a:spcPct val="90000"/>
              </a:lnSpc>
              <a:spcBef>
                <a:spcPts val="400"/>
              </a:spcBef>
              <a:spcAft>
                <a:spcPts val="0"/>
              </a:spcAft>
              <a:buNone/>
            </a:pPr>
            <a:r>
              <a:t/>
            </a:r>
            <a:endParaRPr b="1"/>
          </a:p>
          <a:p>
            <a:pPr indent="-304800" lvl="0" marL="342900" rtl="0" algn="l">
              <a:lnSpc>
                <a:spcPct val="90000"/>
              </a:lnSpc>
              <a:spcBef>
                <a:spcPts val="400"/>
              </a:spcBef>
              <a:spcAft>
                <a:spcPts val="0"/>
              </a:spcAft>
              <a:buClr>
                <a:srgbClr val="000000"/>
              </a:buClr>
              <a:buSzPts val="1400"/>
              <a:buChar char="•"/>
            </a:pPr>
            <a:r>
              <a:rPr b="1" lang="en-US"/>
              <a:t>5:00 p.m. or 6:00 p.m.</a:t>
            </a:r>
            <a:endParaRPr b="1"/>
          </a:p>
          <a:p>
            <a:pPr indent="-215900" lvl="0" marL="342900" rtl="0" algn="l">
              <a:lnSpc>
                <a:spcPct val="90000"/>
              </a:lnSpc>
              <a:spcBef>
                <a:spcPts val="400"/>
              </a:spcBef>
              <a:spcAft>
                <a:spcPts val="0"/>
              </a:spcAft>
              <a:buNone/>
            </a:pPr>
            <a:r>
              <a:t/>
            </a:r>
            <a:endParaRPr b="1"/>
          </a:p>
          <a:p>
            <a:pPr indent="-304800" lvl="0" marL="342900" rtl="0" algn="l">
              <a:lnSpc>
                <a:spcPct val="90000"/>
              </a:lnSpc>
              <a:spcBef>
                <a:spcPts val="400"/>
              </a:spcBef>
              <a:spcAft>
                <a:spcPts val="0"/>
              </a:spcAft>
              <a:buClr>
                <a:srgbClr val="000000"/>
              </a:buClr>
              <a:buSzPts val="1400"/>
              <a:buChar char="•"/>
            </a:pPr>
            <a:r>
              <a:rPr b="1" lang="en-US"/>
              <a:t>7:00 p.m. to 8:00 p.m.</a:t>
            </a:r>
            <a:endParaRPr b="1"/>
          </a:p>
          <a:p>
            <a:pPr indent="-215900" lvl="0" marL="342900" rtl="0" algn="l">
              <a:lnSpc>
                <a:spcPct val="90000"/>
              </a:lnSpc>
              <a:spcBef>
                <a:spcPts val="400"/>
              </a:spcBef>
              <a:spcAft>
                <a:spcPts val="0"/>
              </a:spcAft>
              <a:buNone/>
            </a:pPr>
            <a:r>
              <a:t/>
            </a:r>
            <a:endParaRPr b="1"/>
          </a:p>
          <a:p>
            <a:pPr indent="-304800" lvl="0" marL="342900" rtl="0" algn="l">
              <a:lnSpc>
                <a:spcPct val="90000"/>
              </a:lnSpc>
              <a:spcBef>
                <a:spcPts val="400"/>
              </a:spcBef>
              <a:spcAft>
                <a:spcPts val="0"/>
              </a:spcAft>
              <a:buClr>
                <a:srgbClr val="000000"/>
              </a:buClr>
              <a:buSzPts val="1400"/>
              <a:buChar char="•"/>
            </a:pPr>
            <a:r>
              <a:rPr b="1" lang="en-US"/>
              <a:t>8:30 p.m.</a:t>
            </a:r>
            <a:endParaRPr b="1"/>
          </a:p>
        </p:txBody>
      </p:sp>
      <p:sp>
        <p:nvSpPr>
          <p:cNvPr id="199" name="Google Shape;199;p32"/>
          <p:cNvSpPr txBox="1"/>
          <p:nvPr/>
        </p:nvSpPr>
        <p:spPr>
          <a:xfrm>
            <a:off x="3644950" y="1326400"/>
            <a:ext cx="5245200" cy="338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504A3C"/>
              </a:buClr>
              <a:buSzPts val="2000"/>
              <a:buFont typeface="Arial"/>
              <a:buNone/>
            </a:pPr>
            <a:r>
              <a:rPr b="1" lang="en-US"/>
              <a:t>Wake up and prepare for day</a:t>
            </a:r>
            <a:endParaRPr/>
          </a:p>
          <a:p>
            <a:pPr indent="0" lvl="0" marL="0" marR="0" rtl="0" algn="l">
              <a:lnSpc>
                <a:spcPct val="90000"/>
              </a:lnSpc>
              <a:spcBef>
                <a:spcPts val="400"/>
              </a:spcBef>
              <a:spcAft>
                <a:spcPts val="0"/>
              </a:spcAft>
              <a:buClr>
                <a:srgbClr val="504A3C"/>
              </a:buClr>
              <a:buSzPts val="2000"/>
              <a:buFont typeface="Arial"/>
              <a:buNone/>
            </a:pPr>
            <a:r>
              <a:t/>
            </a:r>
            <a:endParaRPr b="1"/>
          </a:p>
          <a:p>
            <a:pPr indent="0" lvl="0" marL="0" marR="0" rtl="0" algn="l">
              <a:lnSpc>
                <a:spcPct val="90000"/>
              </a:lnSpc>
              <a:spcBef>
                <a:spcPts val="400"/>
              </a:spcBef>
              <a:spcAft>
                <a:spcPts val="0"/>
              </a:spcAft>
              <a:buClr>
                <a:srgbClr val="504A3C"/>
              </a:buClr>
              <a:buSzPts val="2000"/>
              <a:buFont typeface="Arial"/>
              <a:buNone/>
            </a:pPr>
            <a:r>
              <a:rPr b="1" lang="en-US"/>
              <a:t>Breakfast in the Rosemary Inn dining hall </a:t>
            </a:r>
            <a:endParaRPr/>
          </a:p>
          <a:p>
            <a:pPr indent="0" lvl="0" marL="0" marR="0" rtl="0" algn="l">
              <a:lnSpc>
                <a:spcPct val="90000"/>
              </a:lnSpc>
              <a:spcBef>
                <a:spcPts val="400"/>
              </a:spcBef>
              <a:spcAft>
                <a:spcPts val="0"/>
              </a:spcAft>
              <a:buClr>
                <a:srgbClr val="504A3C"/>
              </a:buClr>
              <a:buSzPts val="2000"/>
              <a:buFont typeface="Arial"/>
              <a:buNone/>
            </a:pPr>
            <a:r>
              <a:t/>
            </a:r>
            <a:endParaRPr b="1"/>
          </a:p>
          <a:p>
            <a:pPr indent="0" lvl="0" marL="0" marR="0" rtl="0" algn="l">
              <a:lnSpc>
                <a:spcPct val="90000"/>
              </a:lnSpc>
              <a:spcBef>
                <a:spcPts val="400"/>
              </a:spcBef>
              <a:spcAft>
                <a:spcPts val="0"/>
              </a:spcAft>
              <a:buClr>
                <a:srgbClr val="504A3C"/>
              </a:buClr>
              <a:buSzPts val="2000"/>
              <a:buFont typeface="Arial"/>
              <a:buNone/>
            </a:pPr>
            <a:r>
              <a:rPr b="1" lang="en-US"/>
              <a:t>Instructional day in learning groups with lunch on trail</a:t>
            </a:r>
            <a:endParaRPr b="1"/>
          </a:p>
          <a:p>
            <a:pPr indent="0" lvl="0" marL="0" marR="0" rtl="0" algn="l">
              <a:lnSpc>
                <a:spcPct val="90000"/>
              </a:lnSpc>
              <a:spcBef>
                <a:spcPts val="400"/>
              </a:spcBef>
              <a:spcAft>
                <a:spcPts val="0"/>
              </a:spcAft>
              <a:buClr>
                <a:srgbClr val="504A3C"/>
              </a:buClr>
              <a:buSzPts val="2000"/>
              <a:buFont typeface="Arial"/>
              <a:buNone/>
            </a:pPr>
            <a:r>
              <a:t/>
            </a:r>
            <a:endParaRPr b="1"/>
          </a:p>
          <a:p>
            <a:pPr indent="0" lvl="0" marL="0" marR="0" rtl="0" algn="l">
              <a:lnSpc>
                <a:spcPct val="90000"/>
              </a:lnSpc>
              <a:spcBef>
                <a:spcPts val="400"/>
              </a:spcBef>
              <a:spcAft>
                <a:spcPts val="0"/>
              </a:spcAft>
              <a:buClr>
                <a:srgbClr val="504A3C"/>
              </a:buClr>
              <a:buSzPts val="2000"/>
              <a:buFont typeface="Arial"/>
              <a:buNone/>
            </a:pPr>
            <a:r>
              <a:rPr b="1" lang="en-US"/>
              <a:t>Recreation time organized &amp; supervised by group’s adults</a:t>
            </a:r>
            <a:endParaRPr b="1"/>
          </a:p>
          <a:p>
            <a:pPr indent="0" lvl="0" marL="0" marR="0" rtl="0" algn="l">
              <a:lnSpc>
                <a:spcPct val="90000"/>
              </a:lnSpc>
              <a:spcBef>
                <a:spcPts val="400"/>
              </a:spcBef>
              <a:spcAft>
                <a:spcPts val="0"/>
              </a:spcAft>
              <a:buClr>
                <a:srgbClr val="504A3C"/>
              </a:buClr>
              <a:buSzPts val="2000"/>
              <a:buFont typeface="Arial"/>
              <a:buNone/>
            </a:pPr>
            <a:r>
              <a:t/>
            </a:r>
            <a:endParaRPr b="1"/>
          </a:p>
          <a:p>
            <a:pPr indent="0" lvl="0" marL="0" marR="0" rtl="0" algn="l">
              <a:lnSpc>
                <a:spcPct val="90000"/>
              </a:lnSpc>
              <a:spcBef>
                <a:spcPts val="400"/>
              </a:spcBef>
              <a:spcAft>
                <a:spcPts val="0"/>
              </a:spcAft>
              <a:buClr>
                <a:srgbClr val="504A3C"/>
              </a:buClr>
              <a:buSzPts val="2000"/>
              <a:buFont typeface="Arial"/>
              <a:buNone/>
            </a:pPr>
            <a:r>
              <a:rPr b="1" lang="en-US"/>
              <a:t>Dinner in the Rosemary Inn dining hall </a:t>
            </a:r>
            <a:endParaRPr/>
          </a:p>
          <a:p>
            <a:pPr indent="0" lvl="0" marL="0" marR="0" rtl="0" algn="l">
              <a:lnSpc>
                <a:spcPct val="90000"/>
              </a:lnSpc>
              <a:spcBef>
                <a:spcPts val="400"/>
              </a:spcBef>
              <a:spcAft>
                <a:spcPts val="0"/>
              </a:spcAft>
              <a:buClr>
                <a:srgbClr val="504A3C"/>
              </a:buClr>
              <a:buSzPts val="2000"/>
              <a:buFont typeface="Arial"/>
              <a:buNone/>
            </a:pPr>
            <a:r>
              <a:t/>
            </a:r>
            <a:endParaRPr b="1"/>
          </a:p>
          <a:p>
            <a:pPr indent="0" lvl="0" marL="0" marR="0" rtl="0" algn="l">
              <a:lnSpc>
                <a:spcPct val="90000"/>
              </a:lnSpc>
              <a:spcBef>
                <a:spcPts val="400"/>
              </a:spcBef>
              <a:spcAft>
                <a:spcPts val="0"/>
              </a:spcAft>
              <a:buClr>
                <a:srgbClr val="504A3C"/>
              </a:buClr>
              <a:buSzPts val="2000"/>
              <a:buFont typeface="Arial"/>
              <a:buNone/>
            </a:pPr>
            <a:r>
              <a:rPr b="1" lang="en-US"/>
              <a:t>Evening program</a:t>
            </a:r>
            <a:endParaRPr b="1"/>
          </a:p>
          <a:p>
            <a:pPr indent="0" lvl="0" marL="0" marR="0" rtl="0" algn="l">
              <a:lnSpc>
                <a:spcPct val="90000"/>
              </a:lnSpc>
              <a:spcBef>
                <a:spcPts val="400"/>
              </a:spcBef>
              <a:spcAft>
                <a:spcPts val="0"/>
              </a:spcAft>
              <a:buClr>
                <a:srgbClr val="504A3C"/>
              </a:buClr>
              <a:buSzPts val="2000"/>
              <a:buFont typeface="Arial"/>
              <a:buNone/>
            </a:pPr>
            <a:r>
              <a:t/>
            </a:r>
            <a:endParaRPr b="1"/>
          </a:p>
          <a:p>
            <a:pPr indent="0" lvl="0" marL="0" marR="0" rtl="0" algn="l">
              <a:lnSpc>
                <a:spcPct val="90000"/>
              </a:lnSpc>
              <a:spcBef>
                <a:spcPts val="400"/>
              </a:spcBef>
              <a:spcAft>
                <a:spcPts val="0"/>
              </a:spcAft>
              <a:buClr>
                <a:srgbClr val="504A3C"/>
              </a:buClr>
              <a:buSzPts val="2000"/>
              <a:buFont typeface="Arial"/>
              <a:buNone/>
            </a:pPr>
            <a:r>
              <a:rPr b="1" lang="en-US"/>
              <a:t>Prepare for bed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33"/>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Learning Groups</a:t>
            </a:r>
            <a:endParaRPr/>
          </a:p>
        </p:txBody>
      </p:sp>
      <p:sp>
        <p:nvSpPr>
          <p:cNvPr id="205" name="Google Shape;205;p33"/>
          <p:cNvSpPr txBox="1"/>
          <p:nvPr/>
        </p:nvSpPr>
        <p:spPr>
          <a:xfrm>
            <a:off x="4722125" y="1312825"/>
            <a:ext cx="4297800" cy="2953800"/>
          </a:xfrm>
          <a:prstGeom prst="rect">
            <a:avLst/>
          </a:prstGeom>
          <a:noFill/>
          <a:ln>
            <a:noFill/>
          </a:ln>
        </p:spPr>
        <p:txBody>
          <a:bodyPr anchorCtr="0" anchor="ctr" bIns="91425" lIns="91425" spcFirstLastPara="1" rIns="91425" wrap="square" tIns="91425">
            <a:noAutofit/>
          </a:bodyPr>
          <a:lstStyle/>
          <a:p>
            <a:pPr indent="0" lvl="0" marL="0" rtl="0" algn="just">
              <a:spcBef>
                <a:spcPts val="320"/>
              </a:spcBef>
              <a:spcAft>
                <a:spcPts val="0"/>
              </a:spcAft>
              <a:buNone/>
            </a:pPr>
            <a:r>
              <a:t/>
            </a:r>
            <a:endParaRPr sz="1600">
              <a:solidFill>
                <a:srgbClr val="4D5659"/>
              </a:solidFill>
            </a:endParaRPr>
          </a:p>
          <a:p>
            <a:pPr indent="-317500" lvl="0" marL="457200" rtl="0" algn="l">
              <a:spcBef>
                <a:spcPts val="0"/>
              </a:spcBef>
              <a:spcAft>
                <a:spcPts val="0"/>
              </a:spcAft>
              <a:buClr>
                <a:srgbClr val="000000"/>
              </a:buClr>
              <a:buSzPts val="1400"/>
              <a:buChar char="●"/>
            </a:pPr>
            <a:r>
              <a:rPr lang="en-US"/>
              <a:t>Learning groups are composed of 15 or fewer students and 1 or 2 chaperones.</a:t>
            </a:r>
            <a:br>
              <a:rPr lang="en-US"/>
            </a:br>
            <a:endParaRPr/>
          </a:p>
          <a:p>
            <a:pPr indent="-317500" lvl="0" marL="457200" rtl="0" algn="l">
              <a:spcBef>
                <a:spcPts val="0"/>
              </a:spcBef>
              <a:spcAft>
                <a:spcPts val="0"/>
              </a:spcAft>
              <a:buClr>
                <a:srgbClr val="000000"/>
              </a:buClr>
              <a:buSzPts val="1400"/>
              <a:buChar char="●"/>
            </a:pPr>
            <a:r>
              <a:rPr lang="en-US"/>
              <a:t>Groups explore the natural world from 9 a.m. to 4 p.m. every program day.</a:t>
            </a:r>
            <a:br>
              <a:rPr lang="en-US"/>
            </a:br>
            <a:endParaRPr/>
          </a:p>
          <a:p>
            <a:pPr indent="-317500" lvl="0" marL="457200" rtl="0" algn="l">
              <a:spcBef>
                <a:spcPts val="0"/>
              </a:spcBef>
              <a:spcAft>
                <a:spcPts val="0"/>
              </a:spcAft>
              <a:buClr>
                <a:srgbClr val="000000"/>
              </a:buClr>
              <a:buSzPts val="1400"/>
              <a:buChar char="●"/>
            </a:pPr>
            <a:r>
              <a:rPr lang="en-US"/>
              <a:t>Your school’s group coordinator assigns students to learning groups.</a:t>
            </a:r>
            <a:endParaRPr/>
          </a:p>
        </p:txBody>
      </p:sp>
      <p:pic>
        <p:nvPicPr>
          <p:cNvPr id="206" name="Google Shape;206;p33"/>
          <p:cNvPicPr preferRelativeResize="0"/>
          <p:nvPr/>
        </p:nvPicPr>
        <p:blipFill>
          <a:blip r:embed="rId3">
            <a:alphaModFix/>
          </a:blip>
          <a:stretch>
            <a:fillRect/>
          </a:stretch>
        </p:blipFill>
        <p:spPr>
          <a:xfrm>
            <a:off x="230875" y="1394400"/>
            <a:ext cx="4417324" cy="29430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4"/>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Lodging at Olympic</a:t>
            </a:r>
            <a:endParaRPr/>
          </a:p>
        </p:txBody>
      </p:sp>
      <p:sp>
        <p:nvSpPr>
          <p:cNvPr id="212" name="Google Shape;212;p34"/>
          <p:cNvSpPr/>
          <p:nvPr>
            <p:ph idx="2" type="pic"/>
          </p:nvPr>
        </p:nvSpPr>
        <p:spPr>
          <a:xfrm>
            <a:off x="134075" y="4138025"/>
            <a:ext cx="8683500" cy="932100"/>
          </a:xfrm>
          <a:prstGeom prst="rect">
            <a:avLst/>
          </a:prstGeom>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rgbClr val="000000"/>
              </a:buClr>
              <a:buSzPts val="1400"/>
              <a:buChar char="●"/>
            </a:pPr>
            <a:r>
              <a:rPr lang="en-US" sz="1400">
                <a:solidFill>
                  <a:srgbClr val="000000"/>
                </a:solidFill>
                <a:latin typeface="Arial"/>
                <a:ea typeface="Arial"/>
                <a:cs typeface="Arial"/>
                <a:sym typeface="Arial"/>
              </a:rPr>
              <a:t>Lodging for students and chaperones is in seven dorm-style cabins.</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Char char="●"/>
            </a:pPr>
            <a:r>
              <a:rPr lang="en-US" sz="1400">
                <a:solidFill>
                  <a:srgbClr val="000000"/>
                </a:solidFill>
                <a:latin typeface="Arial"/>
                <a:ea typeface="Arial"/>
                <a:cs typeface="Arial"/>
                <a:sym typeface="Arial"/>
              </a:rPr>
              <a:t>Chaperones are in charge of supervising students in the cabins at all times.</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Char char="●"/>
            </a:pPr>
            <a:r>
              <a:rPr lang="en-US" sz="1400">
                <a:solidFill>
                  <a:srgbClr val="000000"/>
                </a:solidFill>
                <a:latin typeface="Arial"/>
                <a:ea typeface="Arial"/>
                <a:cs typeface="Arial"/>
                <a:sym typeface="Arial"/>
              </a:rPr>
              <a:t>Your school’s group coordinator assigns students and chaperones to cabins.</a:t>
            </a:r>
            <a:endParaRPr sz="1400">
              <a:solidFill>
                <a:srgbClr val="000000"/>
              </a:solidFill>
              <a:latin typeface="Arial"/>
              <a:ea typeface="Arial"/>
              <a:cs typeface="Arial"/>
              <a:sym typeface="Arial"/>
            </a:endParaRPr>
          </a:p>
          <a:p>
            <a:pPr indent="0" lvl="0" marL="0" rtl="0" algn="l">
              <a:spcBef>
                <a:spcPts val="640"/>
              </a:spcBef>
              <a:spcAft>
                <a:spcPts val="0"/>
              </a:spcAft>
              <a:buNone/>
            </a:pPr>
            <a:r>
              <a:t/>
            </a:r>
            <a:endParaRPr sz="1800">
              <a:solidFill>
                <a:srgbClr val="4D5659"/>
              </a:solidFill>
              <a:latin typeface="Arial"/>
              <a:ea typeface="Arial"/>
              <a:cs typeface="Arial"/>
              <a:sym typeface="Arial"/>
            </a:endParaRPr>
          </a:p>
        </p:txBody>
      </p:sp>
      <p:pic>
        <p:nvPicPr>
          <p:cNvPr descr="1-7735-.jpg" id="213" name="Google Shape;213;p34"/>
          <p:cNvPicPr preferRelativeResize="0"/>
          <p:nvPr/>
        </p:nvPicPr>
        <p:blipFill rotWithShape="1">
          <a:blip r:embed="rId3">
            <a:alphaModFix/>
          </a:blip>
          <a:srcRect b="11364" l="0" r="0" t="405"/>
          <a:stretch/>
        </p:blipFill>
        <p:spPr>
          <a:xfrm>
            <a:off x="134075" y="1249350"/>
            <a:ext cx="4603500" cy="2703000"/>
          </a:xfrm>
          <a:prstGeom prst="rect">
            <a:avLst/>
          </a:prstGeom>
          <a:noFill/>
          <a:ln>
            <a:noFill/>
          </a:ln>
        </p:spPr>
      </p:pic>
      <p:pic>
        <p:nvPicPr>
          <p:cNvPr id="214" name="Google Shape;214;p34"/>
          <p:cNvPicPr preferRelativeResize="0"/>
          <p:nvPr/>
        </p:nvPicPr>
        <p:blipFill>
          <a:blip r:embed="rId4">
            <a:alphaModFix/>
          </a:blip>
          <a:stretch>
            <a:fillRect/>
          </a:stretch>
        </p:blipFill>
        <p:spPr>
          <a:xfrm>
            <a:off x="4932500" y="1249350"/>
            <a:ext cx="4064524" cy="2702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NatureBridge_WideScree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