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42" d="100"/>
          <a:sy n="142" d="100"/>
        </p:scale>
        <p:origin x="-328"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74261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e6e15b92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ce6e15b9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Breakfast and dinner will be served in the dining lodge.  This building will also serve as the main meeting place on campus.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Meals are served cafeteria style and there are plenty of options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Kitchen staff will be receiving information about dietary needs and allergies before the program and will make the needed accommodations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rPr>
              <a:t>-Food is nutritious</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Sample breakfast: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rPr>
              <a:t>-</a:t>
            </a:r>
            <a:r>
              <a:rPr lang="en-US" sz="1200">
                <a:solidFill>
                  <a:schemeClr val="dk1"/>
                </a:solidFill>
                <a:latin typeface="Calibri"/>
                <a:ea typeface="Calibri"/>
                <a:cs typeface="Calibri"/>
                <a:sym typeface="Calibri"/>
              </a:rPr>
              <a:t>Eggs, sausage, hash browns, oatmeal, fruit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Sample dinner: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Pasta w/ meat or marinara sauce, breadsticks, salad, brownie (dessert)</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ce6e15b92_0_1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ce6e15b9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There are several lodges on campus that can serve as indoor classrooms. Don’t plan on staying inside all day, though. Be prepared to be outside in inclement weather.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bab6665f1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bab6665f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Girls and boys in separate cabin loops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Boys will be in A-Loop or C-Loop</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Girls will be in B-Loop or D-Loop</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During some programs, the campus is shared by 2 schools, in that case, cabin assignments will be made according to participant numbers. Typically schools will used A &amp; B Loop together or C &amp; D Loop together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NOTE: all equipment will be dropped off at the ball-field, about 1/5 of a mile from cabin loops: don’t bring more than you can carry! One back-pack for the trail, sleeping bag, and one medium-sized duffle bag with clothes, etc.</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ce6e15b92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ce6e15b9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Please look at the Clothing and Equipment List provided by your Group Coordinator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ce6e15b92_0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ce6e15b9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don’t need to go out and buy brand new clothes and equipment! Borrow what you can, you should be well-prepared, but remember it’s only 3 days.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Rain jackets are preferred, a warm fleece jacket with a poncho will work as well.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Bring hiking boots if you have them, but sturdy sneakers will work as well.  An extra pair of shoes to wear around camp and sandals for the bath house are recommended.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3-4 pairs of socks are recommended, bring one just for sleeping in the cabin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rPr>
              <a:t>-</a:t>
            </a:r>
            <a:r>
              <a:rPr lang="en-US" sz="1200">
                <a:solidFill>
                  <a:schemeClr val="dk1"/>
                </a:solidFill>
                <a:latin typeface="Calibri"/>
                <a:ea typeface="Calibri"/>
                <a:cs typeface="Calibri"/>
                <a:sym typeface="Calibri"/>
              </a:rPr>
              <a:t>Students are strongly advised NOT TO WEAR SHORTS: temperatures may vary drastically, also shorts will limit the ability to hike off-trail through sometimes thick under-brush.</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-Students must bring medications with them (including inhalers, etc.) Chaperones will need to be sure that students have all of the medications that they may need while on the trail or on campus.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ce6e15b92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ce6e15b9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*Remind students to only bring lunch for the first day, no other food is allowed in cabins!*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Chaperones are responsible for making sure students have necessary medications with them on the trail (inhalers, epi-pens, etc.).</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alibri"/>
                <a:ea typeface="Calibri"/>
                <a:cs typeface="Calibri"/>
                <a:sym typeface="Calibri"/>
              </a:rPr>
              <a:t>This is a good time for the phone conversation!</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policy: We don’t allow cell phones to be a distraction during program time. We ask that if students and chaperones have phones with them, they remain on airplane mode throughout the day. Students are permitted to use the camera feature on their phones at appropriate times.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Recommendations: We advise schools to develop a cell phone policy that works best for them. Here are some options: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No cell phones.  Teachers provide phone numbers to parents to contact in case of emergency, teachers will contact parents if there are any issues with students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Students have phones with them.  Chaperones are responsible for making sure students keep phones on airplane mode throughout the program day, they must also ensure appropriate use during free time (no use of cameras in cabins/bath houses, etc.)</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b="1">
                <a:solidFill>
                  <a:schemeClr val="dk1"/>
                </a:solidFill>
                <a:latin typeface="Calibri"/>
                <a:ea typeface="Calibri"/>
                <a:cs typeface="Calibri"/>
                <a:sym typeface="Calibri"/>
              </a:rPr>
              <a:t>RECOMMENDED if students are permitted to bring phones: Students bring cell phones, but they are collected by teachers.  All phones are labeled and passed out for a 10-20 minute window in the evening after dinner.  Students are permitted to call/text home, and then return phones to teachers. Parents are able to contact teachers in case of emergency.</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NatureBridge Google voice number: 703-634-9041* This number is for emergencies only. If parents need to contact their children, but cannot reach a teacher, they should call this number.  Please discourage parents from calling this number just to check on their kids. Try to emphasize that “no news is good news.”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ce6e15b92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ce6e15b9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ce6e15b92_0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ce6e15b9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ce6e15b92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ce6e15b9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Group Coordinator is expected to share their contact information with parents. Other chaperones’ contact information can also be provided.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ce6e15b92_0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ce6e15b9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Common questions: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cabin and group assignments: teachers will determine who is in which cabin and group, this can be done a few different ways.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Option 1: Students can write the names of 2-3 students they want to share a cabin with, students that share a cabin are then assigned to different learning groups (this works especially well for schools bringing 4 learning groups)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Option 2: Students can list people they definitely don’t want to share a cabin/learning group with</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Option 3: Group Coordinator assigns all cabins/groups with no in-put from students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Campus safety procedures (at night):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Adult chaperones in each cabin loop, 1 NatureBridge staff member on-site serving as on-call contact for emergencies, park dispatch: head of park police lives at the entrance to Cabin Camp 1, very quick response time.  There is a gate on the road leading in to Cabin Camp 1, also the camp is separated from all other roads in the park, not easily accessible from any other point in the park.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pick-up/drop-off times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Those arrangements are made by the Group Coordinator. Schools often designate a room or space for students to store equipment on the days they depart and return on the trip.</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How’s the food? How’s it served?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The food is very good.  Breakfast and Dinner are served cafeteria-style in the dining hall.  Lunch will be picnic-style with in learning groups.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Pick-up/drop-off procedures at school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This is all up to the school, group coordinators should check in with teachers/staff ahead of time to determine the best place to store luggage, etc.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ce6e15b92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ce6e15b9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ce6e15b92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ce6e15b9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•nonprofit organization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•Partner of the National Park Service, our other campuses are in Golden Gate, Yosemite, and Olympic in Washington state.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•More than 40 years, a million students served, 30,000 a year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-Intro to PRWI program – This is the 8</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school year of our first East Coast program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ce6e15b92_0_1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ce6e15b9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Intro to Prince William Forest Park – National Park in your backyard!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•23 square mile park, bordering Quantico Marine Base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•15,000 acres of piedmont forest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•Pristine streams, waterfalls, 37 miles of trails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star marks the location of Cabin Camp 1, the site of NatureBridge programs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e6e15b92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e6e15b9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ce6e15b92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ce6e15b9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Offer up some sample activities on the trail: - water quality testing in streams in the park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 lessons on food waste, landfills, and composting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 developing your own questions and uncovering answers through the scientific process as you explore the park </a:t>
            </a:r>
            <a:endParaRPr sz="1200">
              <a:solidFill>
                <a:schemeClr val="dk1"/>
              </a:solidFill>
              <a:latin typeface="Calibri"/>
              <a:ea typeface="Calibri"/>
              <a:cs typeface="Calibri"/>
              <a:sym typeface="Calibri"/>
            </a:endParaRPr>
          </a:p>
          <a:p>
            <a:pPr marL="0" lvl="0" indent="45720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We support our Teachers and Chaperones.  They supervise students until the trail day begins; from 4pm to 7:30pm; and again from 8:30pm onwards.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ce6e15b92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ce6e15b9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Educators – high-quality, outdoor teachers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Our focus is on personal growth, improved interpersonal skills, and increased academic ability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We strive to create a community atmosphere in which all students experience support and success.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ce6e15b92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ce6e15b9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Accommodations: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4-6 students per cabin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Foam mattresses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You will bring sleeping bag, pillow, etc</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-There are eight cabins in each Cabin Loop.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-Seven cabins have four or six beds in each and are generally used for students.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-There is one cabin in each Loop with fewer beds that are typically used by chaperones.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-Schools can choose to assign cabins however they like, as long as there are at least two adults in each Cabin Loop.</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ce6e15b92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ce6e15b9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Each Cabin Loop has a bath house that has several sinks, showers, and toilets.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bath houses have electricity and warm water.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ESC Title Slide">
  <p:cSld name="NESC 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2"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14" name="Google Shape;14;p2"/>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8"/>
        <p:cNvGrpSpPr/>
        <p:nvPr/>
      </p:nvGrpSpPr>
      <p:grpSpPr>
        <a:xfrm>
          <a:off x="0" y="0"/>
          <a:ext cx="0" cy="0"/>
          <a:chOff x="0" y="0"/>
          <a:chExt cx="0" cy="0"/>
        </a:xfrm>
      </p:grpSpPr>
      <p:sp>
        <p:nvSpPr>
          <p:cNvPr id="49" name="Google Shape;49;p11"/>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0" name="Google Shape;50;p11"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51" name="Google Shape;51;p11"/>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body" idx="2"/>
          </p:nvPr>
        </p:nvSpPr>
        <p:spPr>
          <a:xfrm>
            <a:off x="264809" y="114222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ission Statement Header">
  <p:cSld name="Mission Statement Header">
    <p:spTree>
      <p:nvGrpSpPr>
        <p:cNvPr id="1" name="Shape 53"/>
        <p:cNvGrpSpPr/>
        <p:nvPr/>
      </p:nvGrpSpPr>
      <p:grpSpPr>
        <a:xfrm>
          <a:off x="0" y="0"/>
          <a:ext cx="0" cy="0"/>
          <a:chOff x="0" y="0"/>
          <a:chExt cx="0" cy="0"/>
        </a:xfrm>
      </p:grpSpPr>
      <p:sp>
        <p:nvSpPr>
          <p:cNvPr id="54" name="Google Shape;54;p12"/>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 name="Google Shape;55;p12"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56" name="Google Shape;56;p12" descr="Mission.png"/>
          <p:cNvPicPr preferRelativeResize="0"/>
          <p:nvPr/>
        </p:nvPicPr>
        <p:blipFill rotWithShape="1">
          <a:blip r:embed="rId3">
            <a:alphaModFix/>
          </a:blip>
          <a:srcRect/>
          <a:stretch/>
        </p:blipFill>
        <p:spPr>
          <a:xfrm>
            <a:off x="3316610" y="293143"/>
            <a:ext cx="5549900" cy="407112"/>
          </a:xfrm>
          <a:prstGeom prst="rect">
            <a:avLst/>
          </a:prstGeom>
          <a:noFill/>
          <a:ln>
            <a:noFill/>
          </a:ln>
        </p:spPr>
      </p:pic>
      <p:sp>
        <p:nvSpPr>
          <p:cNvPr id="57" name="Google Shape;57;p12"/>
          <p:cNvSpPr txBox="1">
            <a:spLocks noGrp="1"/>
          </p:cNvSpPr>
          <p:nvPr>
            <p:ph type="body" idx="1"/>
          </p:nvPr>
        </p:nvSpPr>
        <p:spPr>
          <a:xfrm>
            <a:off x="264809" y="114222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sion Statement Footer">
  <p:cSld name="Mission Statement Footer">
    <p:spTree>
      <p:nvGrpSpPr>
        <p:cNvPr id="1" name="Shape 58"/>
        <p:cNvGrpSpPr/>
        <p:nvPr/>
      </p:nvGrpSpPr>
      <p:grpSpPr>
        <a:xfrm>
          <a:off x="0" y="0"/>
          <a:ext cx="0" cy="0"/>
          <a:chOff x="0" y="0"/>
          <a:chExt cx="0" cy="0"/>
        </a:xfrm>
      </p:grpSpPr>
      <p:sp>
        <p:nvSpPr>
          <p:cNvPr id="59" name="Google Shape;59;p13"/>
          <p:cNvSpPr/>
          <p:nvPr/>
        </p:nvSpPr>
        <p:spPr>
          <a:xfrm>
            <a:off x="0" y="4167037"/>
            <a:ext cx="9144000" cy="976463"/>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 name="Google Shape;60;p13" descr="NatureBridge_logo_color.png"/>
          <p:cNvPicPr preferRelativeResize="0"/>
          <p:nvPr/>
        </p:nvPicPr>
        <p:blipFill rotWithShape="1">
          <a:blip r:embed="rId2">
            <a:alphaModFix/>
          </a:blip>
          <a:srcRect/>
          <a:stretch/>
        </p:blipFill>
        <p:spPr>
          <a:xfrm>
            <a:off x="235177" y="4428661"/>
            <a:ext cx="2154519" cy="450245"/>
          </a:xfrm>
          <a:prstGeom prst="rect">
            <a:avLst/>
          </a:prstGeom>
          <a:noFill/>
          <a:ln>
            <a:noFill/>
          </a:ln>
        </p:spPr>
      </p:pic>
      <p:pic>
        <p:nvPicPr>
          <p:cNvPr id="61" name="Google Shape;61;p13" descr="Mission.png"/>
          <p:cNvPicPr preferRelativeResize="0"/>
          <p:nvPr/>
        </p:nvPicPr>
        <p:blipFill rotWithShape="1">
          <a:blip r:embed="rId3">
            <a:alphaModFix/>
          </a:blip>
          <a:srcRect/>
          <a:stretch/>
        </p:blipFill>
        <p:spPr>
          <a:xfrm>
            <a:off x="3316610" y="4460180"/>
            <a:ext cx="5549900" cy="407112"/>
          </a:xfrm>
          <a:prstGeom prst="rect">
            <a:avLst/>
          </a:prstGeom>
          <a:noFill/>
          <a:ln>
            <a:noFill/>
          </a:ln>
        </p:spPr>
      </p:pic>
      <p:sp>
        <p:nvSpPr>
          <p:cNvPr id="62" name="Google Shape;62;p13"/>
          <p:cNvSpPr txBox="1">
            <a:spLocks noGrp="1"/>
          </p:cNvSpPr>
          <p:nvPr>
            <p:ph type="body" idx="1"/>
          </p:nvPr>
        </p:nvSpPr>
        <p:spPr>
          <a:xfrm>
            <a:off x="235177" y="176659"/>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l Locations, Photos Header">
  <p:cSld name="All Locations, Photos Header">
    <p:spTree>
      <p:nvGrpSpPr>
        <p:cNvPr id="1" name="Shape 63"/>
        <p:cNvGrpSpPr/>
        <p:nvPr/>
      </p:nvGrpSpPr>
      <p:grpSpPr>
        <a:xfrm>
          <a:off x="0" y="0"/>
          <a:ext cx="0" cy="0"/>
          <a:chOff x="0" y="0"/>
          <a:chExt cx="0" cy="0"/>
        </a:xfrm>
      </p:grpSpPr>
      <p:sp>
        <p:nvSpPr>
          <p:cNvPr id="64" name="Google Shape;64;p14"/>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5" name="Google Shape;65;p14"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66" name="Google Shape;66;p14" descr="YOSE2.jpg"/>
          <p:cNvPicPr preferRelativeResize="0"/>
          <p:nvPr/>
        </p:nvPicPr>
        <p:blipFill rotWithShape="1">
          <a:blip r:embed="rId3">
            <a:alphaModFix/>
          </a:blip>
          <a:srcRect/>
          <a:stretch/>
        </p:blipFill>
        <p:spPr>
          <a:xfrm>
            <a:off x="4587118" y="93216"/>
            <a:ext cx="869002" cy="869002"/>
          </a:xfrm>
          <a:prstGeom prst="rect">
            <a:avLst/>
          </a:prstGeom>
          <a:noFill/>
          <a:ln>
            <a:noFill/>
          </a:ln>
        </p:spPr>
      </p:pic>
      <p:pic>
        <p:nvPicPr>
          <p:cNvPr id="67" name="Google Shape;67;p14" descr="GOGA2.jpg"/>
          <p:cNvPicPr preferRelativeResize="0"/>
          <p:nvPr/>
        </p:nvPicPr>
        <p:blipFill rotWithShape="1">
          <a:blip r:embed="rId4">
            <a:alphaModFix/>
          </a:blip>
          <a:srcRect/>
          <a:stretch/>
        </p:blipFill>
        <p:spPr>
          <a:xfrm>
            <a:off x="5491397" y="93215"/>
            <a:ext cx="870157" cy="870157"/>
          </a:xfrm>
          <a:prstGeom prst="rect">
            <a:avLst/>
          </a:prstGeom>
          <a:noFill/>
          <a:ln>
            <a:noFill/>
          </a:ln>
        </p:spPr>
      </p:pic>
      <p:pic>
        <p:nvPicPr>
          <p:cNvPr id="68" name="Google Shape;68;p14" descr="OLYM1.jpg"/>
          <p:cNvPicPr preferRelativeResize="0"/>
          <p:nvPr/>
        </p:nvPicPr>
        <p:blipFill rotWithShape="1">
          <a:blip r:embed="rId5">
            <a:alphaModFix/>
          </a:blip>
          <a:srcRect/>
          <a:stretch/>
        </p:blipFill>
        <p:spPr>
          <a:xfrm>
            <a:off x="6396831" y="93215"/>
            <a:ext cx="869003" cy="869003"/>
          </a:xfrm>
          <a:prstGeom prst="rect">
            <a:avLst/>
          </a:prstGeom>
          <a:noFill/>
          <a:ln>
            <a:noFill/>
          </a:ln>
        </p:spPr>
      </p:pic>
      <p:pic>
        <p:nvPicPr>
          <p:cNvPr id="69" name="Google Shape;69;p14" descr="CHIS2 TPD.jpg"/>
          <p:cNvPicPr preferRelativeResize="0"/>
          <p:nvPr/>
        </p:nvPicPr>
        <p:blipFill rotWithShape="1">
          <a:blip r:embed="rId6">
            <a:alphaModFix/>
          </a:blip>
          <a:srcRect/>
          <a:stretch/>
        </p:blipFill>
        <p:spPr>
          <a:xfrm>
            <a:off x="7301111" y="93216"/>
            <a:ext cx="871312" cy="871312"/>
          </a:xfrm>
          <a:prstGeom prst="rect">
            <a:avLst/>
          </a:prstGeom>
          <a:noFill/>
          <a:ln>
            <a:noFill/>
          </a:ln>
        </p:spPr>
      </p:pic>
      <p:pic>
        <p:nvPicPr>
          <p:cNvPr id="70" name="Google Shape;70;p14" descr="PRWI1_scenery_20120425_015.jpg"/>
          <p:cNvPicPr preferRelativeResize="0"/>
          <p:nvPr/>
        </p:nvPicPr>
        <p:blipFill rotWithShape="1">
          <a:blip r:embed="rId7">
            <a:alphaModFix/>
          </a:blip>
          <a:srcRect/>
          <a:stretch/>
        </p:blipFill>
        <p:spPr>
          <a:xfrm>
            <a:off x="8207700" y="93216"/>
            <a:ext cx="871312" cy="871312"/>
          </a:xfrm>
          <a:prstGeom prst="rect">
            <a:avLst/>
          </a:prstGeom>
          <a:noFill/>
          <a:ln>
            <a:noFill/>
          </a:ln>
        </p:spPr>
      </p:pic>
      <p:cxnSp>
        <p:nvCxnSpPr>
          <p:cNvPr id="71" name="Google Shape;71;p14"/>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72" name="Google Shape;72;p14"/>
          <p:cNvSpPr txBox="1"/>
          <p:nvPr/>
        </p:nvSpPr>
        <p:spPr>
          <a:xfrm>
            <a:off x="2719338" y="76472"/>
            <a:ext cx="131062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none" strike="noStrike" cap="none">
                <a:solidFill>
                  <a:srgbClr val="007239"/>
                </a:solidFill>
                <a:latin typeface="Garamond"/>
                <a:ea typeface="Garamond"/>
                <a:cs typeface="Garamond"/>
                <a:sym typeface="Garamond"/>
              </a:rPr>
              <a:t>Yosemite</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Golden Gate</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Olympic</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Santa Monica Mountains</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Channel Islands</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Prince William Forest</a:t>
            </a:r>
            <a:endParaRPr sz="900">
              <a:solidFill>
                <a:srgbClr val="007239"/>
              </a:solidFill>
              <a:latin typeface="Garamond"/>
              <a:ea typeface="Garamond"/>
              <a:cs typeface="Garamond"/>
              <a:sym typeface="Garamond"/>
            </a:endParaRPr>
          </a:p>
        </p:txBody>
      </p:sp>
      <p:sp>
        <p:nvSpPr>
          <p:cNvPr id="73" name="Google Shape;73;p14"/>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Yosemite Header">
  <p:cSld name="Yosemite Header">
    <p:spTree>
      <p:nvGrpSpPr>
        <p:cNvPr id="1" name="Shape 74"/>
        <p:cNvGrpSpPr/>
        <p:nvPr/>
      </p:nvGrpSpPr>
      <p:grpSpPr>
        <a:xfrm>
          <a:off x="0" y="0"/>
          <a:ext cx="0" cy="0"/>
          <a:chOff x="0" y="0"/>
          <a:chExt cx="0" cy="0"/>
        </a:xfrm>
      </p:grpSpPr>
      <p:sp>
        <p:nvSpPr>
          <p:cNvPr id="75" name="Google Shape;75;p15"/>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 name="Google Shape;76;p15"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77" name="Google Shape;77;p15"/>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pic>
        <p:nvPicPr>
          <p:cNvPr id="78" name="Google Shape;78;p15" descr="Yosemite_Long.png"/>
          <p:cNvPicPr preferRelativeResize="0"/>
          <p:nvPr/>
        </p:nvPicPr>
        <p:blipFill rotWithShape="1">
          <a:blip r:embed="rId3">
            <a:alphaModFix/>
          </a:blip>
          <a:srcRect/>
          <a:stretch/>
        </p:blipFill>
        <p:spPr>
          <a:xfrm>
            <a:off x="4851400" y="67430"/>
            <a:ext cx="4229100" cy="929264"/>
          </a:xfrm>
          <a:prstGeom prst="rect">
            <a:avLst/>
          </a:prstGeom>
          <a:noFill/>
          <a:ln>
            <a:noFill/>
          </a:ln>
        </p:spPr>
      </p:pic>
      <p:sp>
        <p:nvSpPr>
          <p:cNvPr id="79" name="Google Shape;79;p15"/>
          <p:cNvSpPr txBox="1"/>
          <p:nvPr/>
        </p:nvSpPr>
        <p:spPr>
          <a:xfrm>
            <a:off x="2775030" y="261624"/>
            <a:ext cx="110463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Yosemite</a:t>
            </a:r>
            <a:endParaRPr sz="2000">
              <a:solidFill>
                <a:srgbClr val="007239"/>
              </a:solidFill>
              <a:latin typeface="Garamond"/>
              <a:ea typeface="Garamond"/>
              <a:cs typeface="Garamond"/>
              <a:sym typeface="Garamond"/>
            </a:endParaRPr>
          </a:p>
        </p:txBody>
      </p:sp>
      <p:sp>
        <p:nvSpPr>
          <p:cNvPr id="80" name="Google Shape;80;p15"/>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OGA Header">
  <p:cSld name="GOGA Header">
    <p:spTree>
      <p:nvGrpSpPr>
        <p:cNvPr id="1" name="Shape 81"/>
        <p:cNvGrpSpPr/>
        <p:nvPr/>
      </p:nvGrpSpPr>
      <p:grpSpPr>
        <a:xfrm>
          <a:off x="0" y="0"/>
          <a:ext cx="0" cy="0"/>
          <a:chOff x="0" y="0"/>
          <a:chExt cx="0" cy="0"/>
        </a:xfrm>
      </p:grpSpPr>
      <p:sp>
        <p:nvSpPr>
          <p:cNvPr id="82" name="Google Shape;82;p16"/>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 name="Google Shape;83;p16"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84" name="Google Shape;84;p16"/>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85" name="Google Shape;85;p16"/>
          <p:cNvSpPr txBox="1"/>
          <p:nvPr/>
        </p:nvSpPr>
        <p:spPr>
          <a:xfrm>
            <a:off x="2802341" y="261624"/>
            <a:ext cx="148560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Golden Gate</a:t>
            </a:r>
            <a:endParaRPr sz="2000">
              <a:solidFill>
                <a:srgbClr val="007239"/>
              </a:solidFill>
              <a:latin typeface="Garamond"/>
              <a:ea typeface="Garamond"/>
              <a:cs typeface="Garamond"/>
              <a:sym typeface="Garamond"/>
            </a:endParaRPr>
          </a:p>
        </p:txBody>
      </p:sp>
      <p:pic>
        <p:nvPicPr>
          <p:cNvPr id="86" name="Google Shape;86;p16" descr="Goga_Long.jpg"/>
          <p:cNvPicPr preferRelativeResize="0"/>
          <p:nvPr/>
        </p:nvPicPr>
        <p:blipFill rotWithShape="1">
          <a:blip r:embed="rId3">
            <a:alphaModFix/>
          </a:blip>
          <a:srcRect/>
          <a:stretch/>
        </p:blipFill>
        <p:spPr>
          <a:xfrm>
            <a:off x="4851400" y="66730"/>
            <a:ext cx="4229100" cy="929264"/>
          </a:xfrm>
          <a:prstGeom prst="rect">
            <a:avLst/>
          </a:prstGeom>
          <a:noFill/>
          <a:ln>
            <a:noFill/>
          </a:ln>
        </p:spPr>
      </p:pic>
      <p:sp>
        <p:nvSpPr>
          <p:cNvPr id="87" name="Google Shape;87;p16"/>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WI Header">
  <p:cSld name="PRWI Header">
    <p:spTree>
      <p:nvGrpSpPr>
        <p:cNvPr id="1" name="Shape 88"/>
        <p:cNvGrpSpPr/>
        <p:nvPr/>
      </p:nvGrpSpPr>
      <p:grpSpPr>
        <a:xfrm>
          <a:off x="0" y="0"/>
          <a:ext cx="0" cy="0"/>
          <a:chOff x="0" y="0"/>
          <a:chExt cx="0" cy="0"/>
        </a:xfrm>
      </p:grpSpPr>
      <p:sp>
        <p:nvSpPr>
          <p:cNvPr id="89" name="Google Shape;89;p17"/>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 name="Google Shape;90;p17"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91" name="Google Shape;91;p17"/>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92" name="Google Shape;92;p17"/>
          <p:cNvSpPr txBox="1"/>
          <p:nvPr/>
        </p:nvSpPr>
        <p:spPr>
          <a:xfrm>
            <a:off x="2785700" y="249720"/>
            <a:ext cx="1885682" cy="5950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Prince William</a:t>
            </a:r>
            <a:endParaRPr/>
          </a:p>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Forest</a:t>
            </a:r>
            <a:endParaRPr sz="2000">
              <a:solidFill>
                <a:srgbClr val="007239"/>
              </a:solidFill>
              <a:latin typeface="Garamond"/>
              <a:ea typeface="Garamond"/>
              <a:cs typeface="Garamond"/>
              <a:sym typeface="Garamond"/>
            </a:endParaRPr>
          </a:p>
        </p:txBody>
      </p:sp>
      <p:pic>
        <p:nvPicPr>
          <p:cNvPr id="93" name="Google Shape;93;p17" descr="PRWI_Long.jpg"/>
          <p:cNvPicPr preferRelativeResize="0"/>
          <p:nvPr/>
        </p:nvPicPr>
        <p:blipFill rotWithShape="1">
          <a:blip r:embed="rId3">
            <a:alphaModFix/>
          </a:blip>
          <a:srcRect/>
          <a:stretch/>
        </p:blipFill>
        <p:spPr>
          <a:xfrm>
            <a:off x="4838705" y="67430"/>
            <a:ext cx="4229095" cy="929263"/>
          </a:xfrm>
          <a:prstGeom prst="rect">
            <a:avLst/>
          </a:prstGeom>
          <a:noFill/>
          <a:ln>
            <a:noFill/>
          </a:ln>
        </p:spPr>
      </p:pic>
      <p:sp>
        <p:nvSpPr>
          <p:cNvPr id="94" name="Google Shape;94;p17"/>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AMO Header">
  <p:cSld name="SAMO Header">
    <p:spTree>
      <p:nvGrpSpPr>
        <p:cNvPr id="1" name="Shape 95"/>
        <p:cNvGrpSpPr/>
        <p:nvPr/>
      </p:nvGrpSpPr>
      <p:grpSpPr>
        <a:xfrm>
          <a:off x="0" y="0"/>
          <a:ext cx="0" cy="0"/>
          <a:chOff x="0" y="0"/>
          <a:chExt cx="0" cy="0"/>
        </a:xfrm>
      </p:grpSpPr>
      <p:sp>
        <p:nvSpPr>
          <p:cNvPr id="96" name="Google Shape;96;p18"/>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 name="Google Shape;97;p18"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98" name="Google Shape;98;p18"/>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99" name="Google Shape;99;p18"/>
          <p:cNvSpPr txBox="1"/>
          <p:nvPr/>
        </p:nvSpPr>
        <p:spPr>
          <a:xfrm>
            <a:off x="2727237" y="210891"/>
            <a:ext cx="1531188" cy="5950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Santa Monica</a:t>
            </a:r>
            <a:endParaRPr/>
          </a:p>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Mountains</a:t>
            </a:r>
            <a:endParaRPr sz="2000">
              <a:solidFill>
                <a:srgbClr val="007239"/>
              </a:solidFill>
              <a:latin typeface="Garamond"/>
              <a:ea typeface="Garamond"/>
              <a:cs typeface="Garamond"/>
              <a:sym typeface="Garamond"/>
            </a:endParaRPr>
          </a:p>
        </p:txBody>
      </p:sp>
      <p:pic>
        <p:nvPicPr>
          <p:cNvPr id="100" name="Google Shape;100;p18" descr="Soca_long.jpg"/>
          <p:cNvPicPr preferRelativeResize="0"/>
          <p:nvPr/>
        </p:nvPicPr>
        <p:blipFill rotWithShape="1">
          <a:blip r:embed="rId3">
            <a:alphaModFix/>
          </a:blip>
          <a:srcRect/>
          <a:stretch/>
        </p:blipFill>
        <p:spPr>
          <a:xfrm>
            <a:off x="4851400" y="73530"/>
            <a:ext cx="4229100" cy="9292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LYM Header">
  <p:cSld name="OLYM Header">
    <p:spTree>
      <p:nvGrpSpPr>
        <p:cNvPr id="1" name="Shape 101"/>
        <p:cNvGrpSpPr/>
        <p:nvPr/>
      </p:nvGrpSpPr>
      <p:grpSpPr>
        <a:xfrm>
          <a:off x="0" y="0"/>
          <a:ext cx="0" cy="0"/>
          <a:chOff x="0" y="0"/>
          <a:chExt cx="0" cy="0"/>
        </a:xfrm>
      </p:grpSpPr>
      <p:sp>
        <p:nvSpPr>
          <p:cNvPr id="102" name="Google Shape;102;p19"/>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 name="Google Shape;103;p19"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104" name="Google Shape;104;p19"/>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105" name="Google Shape;105;p19"/>
          <p:cNvSpPr txBox="1"/>
          <p:nvPr/>
        </p:nvSpPr>
        <p:spPr>
          <a:xfrm>
            <a:off x="2747722" y="261692"/>
            <a:ext cx="104477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Olympic</a:t>
            </a:r>
            <a:endParaRPr sz="2000">
              <a:solidFill>
                <a:srgbClr val="007239"/>
              </a:solidFill>
              <a:latin typeface="Garamond"/>
              <a:ea typeface="Garamond"/>
              <a:cs typeface="Garamond"/>
              <a:sym typeface="Garamond"/>
            </a:endParaRPr>
          </a:p>
        </p:txBody>
      </p:sp>
      <p:pic>
        <p:nvPicPr>
          <p:cNvPr id="106" name="Google Shape;106;p19" descr="Olympic_Long.jpg"/>
          <p:cNvPicPr preferRelativeResize="0"/>
          <p:nvPr/>
        </p:nvPicPr>
        <p:blipFill rotWithShape="1">
          <a:blip r:embed="rId3">
            <a:alphaModFix/>
          </a:blip>
          <a:srcRect/>
          <a:stretch/>
        </p:blipFill>
        <p:spPr>
          <a:xfrm>
            <a:off x="4851401" y="66701"/>
            <a:ext cx="4229099" cy="929264"/>
          </a:xfrm>
          <a:prstGeom prst="rect">
            <a:avLst/>
          </a:prstGeom>
          <a:noFill/>
          <a:ln>
            <a:noFill/>
          </a:ln>
        </p:spPr>
      </p:pic>
      <p:sp>
        <p:nvSpPr>
          <p:cNvPr id="107" name="Google Shape;107;p19"/>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IS Header">
  <p:cSld name="CHIS Header">
    <p:spTree>
      <p:nvGrpSpPr>
        <p:cNvPr id="1" name="Shape 108"/>
        <p:cNvGrpSpPr/>
        <p:nvPr/>
      </p:nvGrpSpPr>
      <p:grpSpPr>
        <a:xfrm>
          <a:off x="0" y="0"/>
          <a:ext cx="0" cy="0"/>
          <a:chOff x="0" y="0"/>
          <a:chExt cx="0" cy="0"/>
        </a:xfrm>
      </p:grpSpPr>
      <p:sp>
        <p:nvSpPr>
          <p:cNvPr id="109" name="Google Shape;109;p20"/>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 name="Google Shape;110;p20"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111" name="Google Shape;111;p20"/>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112" name="Google Shape;112;p20"/>
          <p:cNvSpPr txBox="1"/>
          <p:nvPr/>
        </p:nvSpPr>
        <p:spPr>
          <a:xfrm>
            <a:off x="2719315" y="311759"/>
            <a:ext cx="177401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Channel Islands</a:t>
            </a:r>
            <a:endParaRPr sz="2000">
              <a:solidFill>
                <a:srgbClr val="007239"/>
              </a:solidFill>
              <a:latin typeface="Garamond"/>
              <a:ea typeface="Garamond"/>
              <a:cs typeface="Garamond"/>
              <a:sym typeface="Garamond"/>
            </a:endParaRPr>
          </a:p>
        </p:txBody>
      </p:sp>
      <p:pic>
        <p:nvPicPr>
          <p:cNvPr id="113" name="Google Shape;113;p20" descr="CHI_Long.jpg"/>
          <p:cNvPicPr preferRelativeResize="0"/>
          <p:nvPr/>
        </p:nvPicPr>
        <p:blipFill rotWithShape="1">
          <a:blip r:embed="rId3">
            <a:alphaModFix/>
          </a:blip>
          <a:srcRect/>
          <a:stretch/>
        </p:blipFill>
        <p:spPr>
          <a:xfrm>
            <a:off x="4851400" y="66938"/>
            <a:ext cx="4229100" cy="929264"/>
          </a:xfrm>
          <a:prstGeom prst="rect">
            <a:avLst/>
          </a:prstGeom>
          <a:noFill/>
          <a:ln>
            <a:noFill/>
          </a:ln>
        </p:spPr>
      </p:pic>
      <p:sp>
        <p:nvSpPr>
          <p:cNvPr id="114" name="Google Shape;114;p20"/>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MO Title Slide">
  <p:cSld name="SAMO 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3"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18" name="Google Shape;18;p3"/>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IS Photo + All Campus Footer">
  <p:cSld name="CHIS Photo + All Campus Footer">
    <p:spTree>
      <p:nvGrpSpPr>
        <p:cNvPr id="1" name="Shape 115"/>
        <p:cNvGrpSpPr/>
        <p:nvPr/>
      </p:nvGrpSpPr>
      <p:grpSpPr>
        <a:xfrm>
          <a:off x="0" y="0"/>
          <a:ext cx="0" cy="0"/>
          <a:chOff x="0" y="0"/>
          <a:chExt cx="0" cy="0"/>
        </a:xfrm>
      </p:grpSpPr>
      <p:sp>
        <p:nvSpPr>
          <p:cNvPr id="116" name="Google Shape;116;p21"/>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17;p21"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118" name="Google Shape;118;p21" descr="CHI_Long.jpg"/>
          <p:cNvPicPr preferRelativeResize="0"/>
          <p:nvPr/>
        </p:nvPicPr>
        <p:blipFill rotWithShape="1">
          <a:blip r:embed="rId3">
            <a:alphaModFix/>
          </a:blip>
          <a:srcRect/>
          <a:stretch/>
        </p:blipFill>
        <p:spPr>
          <a:xfrm>
            <a:off x="4851400" y="66938"/>
            <a:ext cx="4229100" cy="929264"/>
          </a:xfrm>
          <a:prstGeom prst="rect">
            <a:avLst/>
          </a:prstGeom>
          <a:noFill/>
          <a:ln>
            <a:noFill/>
          </a:ln>
        </p:spPr>
      </p:pic>
      <p:sp>
        <p:nvSpPr>
          <p:cNvPr id="119" name="Google Shape;119;p21"/>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sp>
        <p:nvSpPr>
          <p:cNvPr id="120" name="Google Shape;120;p21"/>
          <p:cNvSpPr txBox="1">
            <a:spLocks noGrp="1"/>
          </p:cNvSpPr>
          <p:nvPr>
            <p:ph type="body" idx="1"/>
          </p:nvPr>
        </p:nvSpPr>
        <p:spPr>
          <a:xfrm>
            <a:off x="264809" y="1231356"/>
            <a:ext cx="8625191" cy="337365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YOSE Photo + All Location Footer">
  <p:cSld name="YOSE Photo + All Location Footer">
    <p:spTree>
      <p:nvGrpSpPr>
        <p:cNvPr id="1" name="Shape 121"/>
        <p:cNvGrpSpPr/>
        <p:nvPr/>
      </p:nvGrpSpPr>
      <p:grpSpPr>
        <a:xfrm>
          <a:off x="0" y="0"/>
          <a:ext cx="0" cy="0"/>
          <a:chOff x="0" y="0"/>
          <a:chExt cx="0" cy="0"/>
        </a:xfrm>
      </p:grpSpPr>
      <p:sp>
        <p:nvSpPr>
          <p:cNvPr id="122" name="Google Shape;122;p22"/>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 name="Google Shape;123;p22"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24" name="Google Shape;124;p22"/>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25" name="Google Shape;125;p22" descr="Yosemite_Long.png"/>
          <p:cNvPicPr preferRelativeResize="0"/>
          <p:nvPr/>
        </p:nvPicPr>
        <p:blipFill rotWithShape="1">
          <a:blip r:embed="rId3">
            <a:alphaModFix/>
          </a:blip>
          <a:srcRect/>
          <a:stretch/>
        </p:blipFill>
        <p:spPr>
          <a:xfrm>
            <a:off x="4851400" y="67430"/>
            <a:ext cx="4229100" cy="929264"/>
          </a:xfrm>
          <a:prstGeom prst="rect">
            <a:avLst/>
          </a:prstGeom>
          <a:noFill/>
          <a:ln>
            <a:noFill/>
          </a:ln>
        </p:spPr>
      </p:pic>
      <p:sp>
        <p:nvSpPr>
          <p:cNvPr id="126" name="Google Shape;126;p22"/>
          <p:cNvSpPr txBox="1">
            <a:spLocks noGrp="1"/>
          </p:cNvSpPr>
          <p:nvPr>
            <p:ph type="body" idx="1"/>
          </p:nvPr>
        </p:nvSpPr>
        <p:spPr>
          <a:xfrm>
            <a:off x="264809" y="1231357"/>
            <a:ext cx="8625191" cy="3358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LYM Photo + All Location Footer">
  <p:cSld name="OLYM Photo + All Location Footer">
    <p:spTree>
      <p:nvGrpSpPr>
        <p:cNvPr id="1" name="Shape 127"/>
        <p:cNvGrpSpPr/>
        <p:nvPr/>
      </p:nvGrpSpPr>
      <p:grpSpPr>
        <a:xfrm>
          <a:off x="0" y="0"/>
          <a:ext cx="0" cy="0"/>
          <a:chOff x="0" y="0"/>
          <a:chExt cx="0" cy="0"/>
        </a:xfrm>
      </p:grpSpPr>
      <p:sp>
        <p:nvSpPr>
          <p:cNvPr id="128" name="Google Shape;128;p23"/>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 name="Google Shape;129;p23"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30" name="Google Shape;130;p23"/>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31" name="Google Shape;131;p23" descr="Olympic_Long.jpg"/>
          <p:cNvPicPr preferRelativeResize="0"/>
          <p:nvPr/>
        </p:nvPicPr>
        <p:blipFill rotWithShape="1">
          <a:blip r:embed="rId3">
            <a:alphaModFix/>
          </a:blip>
          <a:srcRect/>
          <a:stretch/>
        </p:blipFill>
        <p:spPr>
          <a:xfrm>
            <a:off x="4851401" y="66701"/>
            <a:ext cx="4229099" cy="929264"/>
          </a:xfrm>
          <a:prstGeom prst="rect">
            <a:avLst/>
          </a:prstGeom>
          <a:noFill/>
          <a:ln>
            <a:noFill/>
          </a:ln>
        </p:spPr>
      </p:pic>
      <p:sp>
        <p:nvSpPr>
          <p:cNvPr id="132" name="Google Shape;132;p23"/>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RWI Photo + All Location Footer">
  <p:cSld name="PRWI Photo + All Location Footer">
    <p:spTree>
      <p:nvGrpSpPr>
        <p:cNvPr id="1" name="Shape 133"/>
        <p:cNvGrpSpPr/>
        <p:nvPr/>
      </p:nvGrpSpPr>
      <p:grpSpPr>
        <a:xfrm>
          <a:off x="0" y="0"/>
          <a:ext cx="0" cy="0"/>
          <a:chOff x="0" y="0"/>
          <a:chExt cx="0" cy="0"/>
        </a:xfrm>
      </p:grpSpPr>
      <p:sp>
        <p:nvSpPr>
          <p:cNvPr id="134" name="Google Shape;134;p24"/>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5" name="Google Shape;135;p24"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36" name="Google Shape;136;p24"/>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37" name="Google Shape;137;p24" descr="PRWI_Long.jpg"/>
          <p:cNvPicPr preferRelativeResize="0"/>
          <p:nvPr/>
        </p:nvPicPr>
        <p:blipFill rotWithShape="1">
          <a:blip r:embed="rId3">
            <a:alphaModFix/>
          </a:blip>
          <a:srcRect/>
          <a:stretch/>
        </p:blipFill>
        <p:spPr>
          <a:xfrm>
            <a:off x="4838705" y="67430"/>
            <a:ext cx="4229095" cy="929263"/>
          </a:xfrm>
          <a:prstGeom prst="rect">
            <a:avLst/>
          </a:prstGeom>
          <a:noFill/>
          <a:ln>
            <a:noFill/>
          </a:ln>
        </p:spPr>
      </p:pic>
      <p:sp>
        <p:nvSpPr>
          <p:cNvPr id="138" name="Google Shape;138;p24"/>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AMO Photo + All Location Footer">
  <p:cSld name="SAMO Photo + All Location Footer">
    <p:spTree>
      <p:nvGrpSpPr>
        <p:cNvPr id="1" name="Shape 139"/>
        <p:cNvGrpSpPr/>
        <p:nvPr/>
      </p:nvGrpSpPr>
      <p:grpSpPr>
        <a:xfrm>
          <a:off x="0" y="0"/>
          <a:ext cx="0" cy="0"/>
          <a:chOff x="0" y="0"/>
          <a:chExt cx="0" cy="0"/>
        </a:xfrm>
      </p:grpSpPr>
      <p:sp>
        <p:nvSpPr>
          <p:cNvPr id="140" name="Google Shape;140;p25"/>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1" name="Google Shape;141;p25"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42" name="Google Shape;142;p25"/>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43" name="Google Shape;143;p25" descr="Soca_long.jpg"/>
          <p:cNvPicPr preferRelativeResize="0"/>
          <p:nvPr/>
        </p:nvPicPr>
        <p:blipFill rotWithShape="1">
          <a:blip r:embed="rId3">
            <a:alphaModFix/>
          </a:blip>
          <a:srcRect/>
          <a:stretch/>
        </p:blipFill>
        <p:spPr>
          <a:xfrm>
            <a:off x="4851400" y="73530"/>
            <a:ext cx="4229100" cy="929264"/>
          </a:xfrm>
          <a:prstGeom prst="rect">
            <a:avLst/>
          </a:prstGeom>
          <a:noFill/>
          <a:ln>
            <a:noFill/>
          </a:ln>
        </p:spPr>
      </p:pic>
      <p:sp>
        <p:nvSpPr>
          <p:cNvPr id="144" name="Google Shape;144;p25"/>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MO2 Title Slide">
  <p:cSld name="SAMO2 Title Slide">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4"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22" name="Google Shape;22;p4"/>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WI Title Slide">
  <p:cSld name="PRWI 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 name="Google Shape;25;p5"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26" name="Google Shape;26;p5"/>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YOSE Title Slide">
  <p:cSld name="YOSE Title Slide">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 name="Google Shape;29;p6"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0" name="Google Shape;30;p6"/>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FRC Title Slide">
  <p:cSld name="SFRC Title Slide">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7"/>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 name="Google Shape;33;p7"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4" name="Google Shape;34;p7"/>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LYM Title Slide">
  <p:cSld name="OLYM Title Slide">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8"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8" name="Google Shape;38;p8"/>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YOSE2 Title Slide">
  <p:cSld name="YOSE2 Title Slid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9"/>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 name="Google Shape;41;p9"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42" name="Google Shape;42;p9"/>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itle Slide">
  <p:cSld name="Blank Title Slide">
    <p:spTree>
      <p:nvGrpSpPr>
        <p:cNvPr id="1" name="Shape 43"/>
        <p:cNvGrpSpPr/>
        <p:nvPr/>
      </p:nvGrpSpPr>
      <p:grpSpPr>
        <a:xfrm>
          <a:off x="0" y="0"/>
          <a:ext cx="0" cy="0"/>
          <a:chOff x="0" y="0"/>
          <a:chExt cx="0" cy="0"/>
        </a:xfrm>
      </p:grpSpPr>
      <p:sp>
        <p:nvSpPr>
          <p:cNvPr id="44" name="Google Shape;44;p10"/>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 name="Google Shape;45;p10"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46" name="Google Shape;46;p10"/>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10"/>
          <p:cNvSpPr>
            <a:spLocks noGrp="1"/>
          </p:cNvSpPr>
          <p:nvPr>
            <p:ph type="pic" idx="2"/>
          </p:nvPr>
        </p:nvSpPr>
        <p:spPr>
          <a:xfrm>
            <a:off x="142875" y="1100138"/>
            <a:ext cx="8869363" cy="392588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s://naturebridge.org/programs/prince-william-forest-school-environmental-scienc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ytZL-m2OHuc" TargetMode="External"/><Relationship Id="rId4"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body" idx="1"/>
          </p:nvPr>
        </p:nvSpPr>
        <p:spPr>
          <a:xfrm>
            <a:off x="3092949" y="4428975"/>
            <a:ext cx="5797200" cy="509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6DA838"/>
              </a:buClr>
              <a:buSzPts val="2400"/>
              <a:buFont typeface="Arial"/>
              <a:buNone/>
            </a:pPr>
            <a:r>
              <a:rPr lang="en-US">
                <a:latin typeface="Work Sans"/>
                <a:ea typeface="Work Sans"/>
                <a:cs typeface="Work Sans"/>
                <a:sym typeface="Work Sans"/>
              </a:rPr>
              <a:t>Prince William Forest Park</a:t>
            </a:r>
            <a:endParaRPr sz="2400" i="0" u="none" strike="noStrike" cap="none">
              <a:solidFill>
                <a:srgbClr val="6DA838"/>
              </a:solidFill>
              <a:latin typeface="Work Sans"/>
              <a:ea typeface="Work Sans"/>
              <a:cs typeface="Work Sans"/>
              <a:sym typeface="Work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Dining</a:t>
            </a:r>
            <a:endParaRPr>
              <a:latin typeface="Work Sans"/>
              <a:ea typeface="Work Sans"/>
              <a:cs typeface="Work Sans"/>
              <a:sym typeface="Work Sans"/>
            </a:endParaRPr>
          </a:p>
        </p:txBody>
      </p:sp>
      <p:pic>
        <p:nvPicPr>
          <p:cNvPr id="219" name="Google Shape;219;p35" descr="F:\work\PRWI\PRWI Nov 2011 (2).JPG"/>
          <p:cNvPicPr preferRelativeResize="0"/>
          <p:nvPr/>
        </p:nvPicPr>
        <p:blipFill rotWithShape="1">
          <a:blip r:embed="rId3">
            <a:alphaModFix/>
          </a:blip>
          <a:srcRect/>
          <a:stretch/>
        </p:blipFill>
        <p:spPr>
          <a:xfrm>
            <a:off x="311700" y="1229299"/>
            <a:ext cx="3833375" cy="2875027"/>
          </a:xfrm>
          <a:prstGeom prst="rect">
            <a:avLst/>
          </a:prstGeom>
          <a:noFill/>
          <a:ln>
            <a:noFill/>
          </a:ln>
        </p:spPr>
      </p:pic>
      <p:sp>
        <p:nvSpPr>
          <p:cNvPr id="220" name="Google Shape;220;p35"/>
          <p:cNvSpPr txBox="1"/>
          <p:nvPr/>
        </p:nvSpPr>
        <p:spPr>
          <a:xfrm>
            <a:off x="1564338" y="4140550"/>
            <a:ext cx="1328100" cy="4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D5659"/>
                </a:solidFill>
                <a:latin typeface="Work Sans"/>
                <a:ea typeface="Work Sans"/>
                <a:cs typeface="Work Sans"/>
                <a:sym typeface="Work Sans"/>
              </a:rPr>
              <a:t>Dining Lodge</a:t>
            </a:r>
            <a:endParaRPr>
              <a:solidFill>
                <a:srgbClr val="4D5659"/>
              </a:solidFill>
              <a:latin typeface="Work Sans"/>
              <a:ea typeface="Work Sans"/>
              <a:cs typeface="Work Sans"/>
              <a:sym typeface="Work Sans"/>
            </a:endParaRPr>
          </a:p>
        </p:txBody>
      </p:sp>
      <p:sp>
        <p:nvSpPr>
          <p:cNvPr id="221" name="Google Shape;221;p35"/>
          <p:cNvSpPr txBox="1"/>
          <p:nvPr/>
        </p:nvSpPr>
        <p:spPr>
          <a:xfrm>
            <a:off x="5838401" y="4104325"/>
            <a:ext cx="2275500" cy="4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D5659"/>
                </a:solidFill>
                <a:latin typeface="Work Sans"/>
                <a:ea typeface="Work Sans"/>
                <a:cs typeface="Work Sans"/>
                <a:sym typeface="Work Sans"/>
              </a:rPr>
              <a:t>Inside the Dining Lodge</a:t>
            </a:r>
            <a:endParaRPr>
              <a:solidFill>
                <a:srgbClr val="4D5659"/>
              </a:solidFill>
              <a:latin typeface="Work Sans"/>
              <a:ea typeface="Work Sans"/>
              <a:cs typeface="Work Sans"/>
              <a:sym typeface="Work Sans"/>
            </a:endParaRPr>
          </a:p>
        </p:txBody>
      </p:sp>
      <p:pic>
        <p:nvPicPr>
          <p:cNvPr id="222" name="Google Shape;222;p35"/>
          <p:cNvPicPr preferRelativeResize="0"/>
          <p:nvPr/>
        </p:nvPicPr>
        <p:blipFill rotWithShape="1">
          <a:blip r:embed="rId4">
            <a:alphaModFix/>
          </a:blip>
          <a:srcRect r="11111"/>
          <a:stretch/>
        </p:blipFill>
        <p:spPr>
          <a:xfrm>
            <a:off x="5059463" y="1229300"/>
            <a:ext cx="3833374" cy="287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Microscope Lab</a:t>
            </a:r>
            <a:endParaRPr>
              <a:latin typeface="Work Sans"/>
              <a:ea typeface="Work Sans"/>
              <a:cs typeface="Work Sans"/>
              <a:sym typeface="Work Sans"/>
            </a:endParaRPr>
          </a:p>
        </p:txBody>
      </p:sp>
      <p:pic>
        <p:nvPicPr>
          <p:cNvPr id="228" name="Google Shape;228;p36" descr="F:\work\PRWI\PRWI Nov 2011 (3).JPG"/>
          <p:cNvPicPr preferRelativeResize="0"/>
          <p:nvPr/>
        </p:nvPicPr>
        <p:blipFill rotWithShape="1">
          <a:blip r:embed="rId3">
            <a:alphaModFix/>
          </a:blip>
          <a:srcRect/>
          <a:stretch/>
        </p:blipFill>
        <p:spPr>
          <a:xfrm>
            <a:off x="2015363" y="1172425"/>
            <a:ext cx="5113272" cy="3834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Cabin Camp 1</a:t>
            </a:r>
            <a:endParaRPr/>
          </a:p>
        </p:txBody>
      </p:sp>
      <p:pic>
        <p:nvPicPr>
          <p:cNvPr id="234" name="Google Shape;234;p37"/>
          <p:cNvPicPr preferRelativeResize="0"/>
          <p:nvPr/>
        </p:nvPicPr>
        <p:blipFill>
          <a:blip r:embed="rId3">
            <a:alphaModFix/>
          </a:blip>
          <a:stretch>
            <a:fillRect/>
          </a:stretch>
        </p:blipFill>
        <p:spPr>
          <a:xfrm>
            <a:off x="3000638" y="1026963"/>
            <a:ext cx="3142730" cy="40670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What to Bring: Bedding</a:t>
            </a:r>
            <a:endParaRPr>
              <a:latin typeface="Work Sans"/>
              <a:ea typeface="Work Sans"/>
              <a:cs typeface="Work Sans"/>
              <a:sym typeface="Work Sans"/>
            </a:endParaRPr>
          </a:p>
        </p:txBody>
      </p:sp>
      <p:pic>
        <p:nvPicPr>
          <p:cNvPr id="240" name="Google Shape;240;p38"/>
          <p:cNvPicPr preferRelativeResize="0"/>
          <p:nvPr/>
        </p:nvPicPr>
        <p:blipFill>
          <a:blip r:embed="rId3">
            <a:alphaModFix/>
          </a:blip>
          <a:stretch>
            <a:fillRect/>
          </a:stretch>
        </p:blipFill>
        <p:spPr>
          <a:xfrm>
            <a:off x="195175" y="1418825"/>
            <a:ext cx="2999426" cy="2601099"/>
          </a:xfrm>
          <a:prstGeom prst="rect">
            <a:avLst/>
          </a:prstGeom>
          <a:noFill/>
          <a:ln>
            <a:noFill/>
          </a:ln>
        </p:spPr>
      </p:pic>
      <p:pic>
        <p:nvPicPr>
          <p:cNvPr id="241" name="Google Shape;241;p38"/>
          <p:cNvPicPr preferRelativeResize="0"/>
          <p:nvPr/>
        </p:nvPicPr>
        <p:blipFill>
          <a:blip r:embed="rId4">
            <a:alphaModFix/>
          </a:blip>
          <a:stretch>
            <a:fillRect/>
          </a:stretch>
        </p:blipFill>
        <p:spPr>
          <a:xfrm>
            <a:off x="3584975" y="3458647"/>
            <a:ext cx="1810925" cy="1424425"/>
          </a:xfrm>
          <a:prstGeom prst="rect">
            <a:avLst/>
          </a:prstGeom>
          <a:noFill/>
          <a:ln>
            <a:noFill/>
          </a:ln>
        </p:spPr>
      </p:pic>
      <p:pic>
        <p:nvPicPr>
          <p:cNvPr id="242" name="Google Shape;242;p38"/>
          <p:cNvPicPr preferRelativeResize="0"/>
          <p:nvPr/>
        </p:nvPicPr>
        <p:blipFill>
          <a:blip r:embed="rId5">
            <a:alphaModFix/>
          </a:blip>
          <a:stretch>
            <a:fillRect/>
          </a:stretch>
        </p:blipFill>
        <p:spPr>
          <a:xfrm>
            <a:off x="6108900" y="2021299"/>
            <a:ext cx="2630299" cy="1755375"/>
          </a:xfrm>
          <a:prstGeom prst="rect">
            <a:avLst/>
          </a:prstGeom>
          <a:noFill/>
          <a:ln>
            <a:noFill/>
          </a:ln>
        </p:spPr>
      </p:pic>
      <p:sp>
        <p:nvSpPr>
          <p:cNvPr id="243" name="Google Shape;243;p38"/>
          <p:cNvSpPr txBox="1"/>
          <p:nvPr/>
        </p:nvSpPr>
        <p:spPr>
          <a:xfrm>
            <a:off x="3194600" y="1376425"/>
            <a:ext cx="2827200" cy="20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4D5659"/>
                </a:solidFill>
                <a:latin typeface="Work Sans"/>
                <a:ea typeface="Work Sans"/>
                <a:cs typeface="Work Sans"/>
                <a:sym typeface="Work Sans"/>
              </a:rPr>
              <a:t>Warm Sleeping Bag </a:t>
            </a: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r>
              <a:rPr lang="en-US" sz="1800">
                <a:solidFill>
                  <a:srgbClr val="4D5659"/>
                </a:solidFill>
                <a:latin typeface="Work Sans"/>
                <a:ea typeface="Work Sans"/>
                <a:cs typeface="Work Sans"/>
                <a:sym typeface="Work Sans"/>
              </a:rPr>
              <a:t>and/or </a:t>
            </a: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r>
              <a:rPr lang="en-US" sz="1800">
                <a:solidFill>
                  <a:srgbClr val="4D5659"/>
                </a:solidFill>
                <a:latin typeface="Work Sans"/>
                <a:ea typeface="Work Sans"/>
                <a:cs typeface="Work Sans"/>
                <a:sym typeface="Work Sans"/>
              </a:rPr>
              <a:t>Warm Blankets and Sheets</a:t>
            </a: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r>
              <a:rPr lang="en-US" sz="1800">
                <a:solidFill>
                  <a:srgbClr val="4D5659"/>
                </a:solidFill>
                <a:latin typeface="Work Sans"/>
                <a:ea typeface="Work Sans"/>
                <a:cs typeface="Work Sans"/>
                <a:sym typeface="Work Sans"/>
              </a:rPr>
              <a:t>Pillow</a:t>
            </a:r>
            <a:endParaRPr sz="1800">
              <a:solidFill>
                <a:srgbClr val="4D5659"/>
              </a:solidFill>
              <a:latin typeface="Work Sans"/>
              <a:ea typeface="Work Sans"/>
              <a:cs typeface="Work Sans"/>
              <a:sym typeface="Work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What to Bring: Clothing</a:t>
            </a:r>
            <a:endParaRPr>
              <a:latin typeface="Work Sans"/>
              <a:ea typeface="Work Sans"/>
              <a:cs typeface="Work Sans"/>
              <a:sym typeface="Work Sans"/>
            </a:endParaRPr>
          </a:p>
        </p:txBody>
      </p:sp>
      <p:sp>
        <p:nvSpPr>
          <p:cNvPr id="249" name="Google Shape;249;p39"/>
          <p:cNvSpPr txBox="1"/>
          <p:nvPr/>
        </p:nvSpPr>
        <p:spPr>
          <a:xfrm>
            <a:off x="178250" y="1090125"/>
            <a:ext cx="8814300" cy="866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rgbClr val="4D5659"/>
                </a:solidFill>
                <a:latin typeface="Work Sans"/>
                <a:ea typeface="Work Sans"/>
                <a:cs typeface="Work Sans"/>
                <a:sym typeface="Work Sans"/>
              </a:rPr>
              <a:t>Good gear is functional, but doesn’t need to be fancy!</a:t>
            </a:r>
            <a:endParaRPr sz="1800">
              <a:solidFill>
                <a:srgbClr val="4D5659"/>
              </a:solidFill>
              <a:latin typeface="Work Sans"/>
              <a:ea typeface="Work Sans"/>
              <a:cs typeface="Work Sans"/>
              <a:sym typeface="Work Sans"/>
            </a:endParaRPr>
          </a:p>
          <a:p>
            <a:pPr marL="0" lvl="0" indent="0" algn="ctr" rtl="0">
              <a:lnSpc>
                <a:spcPct val="115000"/>
              </a:lnSpc>
              <a:spcBef>
                <a:spcPts val="0"/>
              </a:spcBef>
              <a:spcAft>
                <a:spcPts val="0"/>
              </a:spcAft>
              <a:buNone/>
            </a:pPr>
            <a:r>
              <a:rPr lang="en-US" sz="1800">
                <a:solidFill>
                  <a:srgbClr val="4D5659"/>
                </a:solidFill>
                <a:latin typeface="Work Sans"/>
                <a:ea typeface="Work Sans"/>
                <a:cs typeface="Work Sans"/>
                <a:sym typeface="Work Sans"/>
              </a:rPr>
              <a:t>Read the packing list carefully and be prepared for all kinds of weather and for getting dirty. </a:t>
            </a:r>
            <a:endParaRPr sz="1800">
              <a:solidFill>
                <a:srgbClr val="4D5659"/>
              </a:solidFill>
              <a:latin typeface="Work Sans"/>
              <a:ea typeface="Work Sans"/>
              <a:cs typeface="Work Sans"/>
              <a:sym typeface="Work Sans"/>
            </a:endParaRPr>
          </a:p>
          <a:p>
            <a:pPr marL="0" lvl="0" indent="0" algn="ctr" rtl="0">
              <a:spcBef>
                <a:spcPts val="0"/>
              </a:spcBef>
              <a:spcAft>
                <a:spcPts val="1600"/>
              </a:spcAft>
              <a:buNone/>
            </a:pPr>
            <a:endParaRPr sz="1200">
              <a:latin typeface="Verdana"/>
              <a:ea typeface="Verdana"/>
              <a:cs typeface="Verdana"/>
              <a:sym typeface="Verdana"/>
            </a:endParaRPr>
          </a:p>
        </p:txBody>
      </p:sp>
      <p:sp>
        <p:nvSpPr>
          <p:cNvPr id="250" name="Google Shape;250;p39"/>
          <p:cNvSpPr txBox="1"/>
          <p:nvPr/>
        </p:nvSpPr>
        <p:spPr>
          <a:xfrm>
            <a:off x="1747650" y="2422825"/>
            <a:ext cx="30000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rain gear</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dirty="0">
                <a:solidFill>
                  <a:srgbClr val="4D5659"/>
                </a:solidFill>
                <a:latin typeface="Work Sans"/>
                <a:ea typeface="Work Sans"/>
                <a:cs typeface="Work Sans"/>
                <a:sym typeface="Work Sans"/>
              </a:rPr>
              <a:t>sturdy shoes</a:t>
            </a:r>
            <a:endParaRPr sz="2400" dirty="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dirty="0">
                <a:solidFill>
                  <a:srgbClr val="4D5659"/>
                </a:solidFill>
                <a:latin typeface="Work Sans"/>
                <a:ea typeface="Work Sans"/>
                <a:cs typeface="Work Sans"/>
                <a:sym typeface="Work Sans"/>
              </a:rPr>
              <a:t>warm hat</a:t>
            </a:r>
            <a:endParaRPr sz="2400" dirty="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dirty="0">
                <a:solidFill>
                  <a:srgbClr val="4D5659"/>
                </a:solidFill>
                <a:latin typeface="Work Sans"/>
                <a:ea typeface="Work Sans"/>
                <a:cs typeface="Work Sans"/>
                <a:sym typeface="Work Sans"/>
              </a:rPr>
              <a:t>gloves</a:t>
            </a:r>
            <a:endParaRPr sz="2400" dirty="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dirty="0">
                <a:solidFill>
                  <a:srgbClr val="4D5659"/>
                </a:solidFill>
                <a:latin typeface="Work Sans"/>
                <a:ea typeface="Work Sans"/>
                <a:cs typeface="Work Sans"/>
                <a:sym typeface="Work Sans"/>
              </a:rPr>
              <a:t>extra socks</a:t>
            </a:r>
            <a:endParaRPr sz="2400" dirty="0">
              <a:solidFill>
                <a:srgbClr val="4D5659"/>
              </a:solidFill>
              <a:latin typeface="Work Sans"/>
              <a:ea typeface="Work Sans"/>
              <a:cs typeface="Work Sans"/>
              <a:sym typeface="Work Sans"/>
            </a:endParaRPr>
          </a:p>
          <a:p>
            <a:pPr marL="0" lvl="0" indent="0" algn="l" rtl="0">
              <a:spcBef>
                <a:spcPts val="0"/>
              </a:spcBef>
              <a:spcAft>
                <a:spcPts val="0"/>
              </a:spcAft>
              <a:buNone/>
            </a:pPr>
            <a:endParaRPr sz="2400" dirty="0">
              <a:solidFill>
                <a:srgbClr val="4D5659"/>
              </a:solidFill>
              <a:latin typeface="Work Sans"/>
              <a:ea typeface="Work Sans"/>
              <a:cs typeface="Work Sans"/>
              <a:sym typeface="Work Sans"/>
            </a:endParaRPr>
          </a:p>
        </p:txBody>
      </p:sp>
      <p:sp>
        <p:nvSpPr>
          <p:cNvPr id="251" name="Google Shape;251;p39"/>
          <p:cNvSpPr txBox="1"/>
          <p:nvPr/>
        </p:nvSpPr>
        <p:spPr>
          <a:xfrm>
            <a:off x="4586650" y="2422825"/>
            <a:ext cx="3267000" cy="2605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sun hat</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medications</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flashlight</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toiletries</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towel/wash cloth</a:t>
            </a:r>
            <a:endParaRPr sz="2400">
              <a:solidFill>
                <a:srgbClr val="4D5659"/>
              </a:solidFill>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What to Bring: Daypack</a:t>
            </a:r>
            <a:endParaRPr>
              <a:latin typeface="Work Sans"/>
              <a:ea typeface="Work Sans"/>
              <a:cs typeface="Work Sans"/>
              <a:sym typeface="Work Sans"/>
            </a:endParaRPr>
          </a:p>
        </p:txBody>
      </p:sp>
      <p:sp>
        <p:nvSpPr>
          <p:cNvPr id="257" name="Google Shape;257;p40"/>
          <p:cNvSpPr txBox="1"/>
          <p:nvPr/>
        </p:nvSpPr>
        <p:spPr>
          <a:xfrm>
            <a:off x="84750" y="1332050"/>
            <a:ext cx="5301900" cy="34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Carry in your backpack every day:</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Bag lunch for 1</a:t>
            </a:r>
            <a:r>
              <a:rPr lang="en-US" sz="1800" baseline="30000">
                <a:solidFill>
                  <a:srgbClr val="4D5659"/>
                </a:solidFill>
                <a:latin typeface="Work Sans"/>
                <a:ea typeface="Work Sans"/>
                <a:cs typeface="Work Sans"/>
                <a:sym typeface="Work Sans"/>
              </a:rPr>
              <a:t>st</a:t>
            </a:r>
            <a:r>
              <a:rPr lang="en-US" sz="1800">
                <a:solidFill>
                  <a:srgbClr val="4D5659"/>
                </a:solidFill>
                <a:latin typeface="Work Sans"/>
                <a:ea typeface="Work Sans"/>
                <a:cs typeface="Work Sans"/>
                <a:sym typeface="Work Sans"/>
              </a:rPr>
              <a:t> Day!</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Large water bottle (full of water)</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Journal and two sharp pencils</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Extra layers of warm clothing </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Hat and gloves</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Rain gear</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Bandana (used for lunch placemat)</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(Optional: camera or binoculars)</a:t>
            </a:r>
            <a:endParaRPr sz="1800">
              <a:solidFill>
                <a:srgbClr val="4D5659"/>
              </a:solidFill>
              <a:latin typeface="Work Sans"/>
              <a:ea typeface="Work Sans"/>
              <a:cs typeface="Work Sans"/>
              <a:sym typeface="Work Sans"/>
            </a:endParaRPr>
          </a:p>
        </p:txBody>
      </p:sp>
      <p:pic>
        <p:nvPicPr>
          <p:cNvPr id="258" name="Google Shape;258;p40"/>
          <p:cNvPicPr preferRelativeResize="0"/>
          <p:nvPr/>
        </p:nvPicPr>
        <p:blipFill>
          <a:blip r:embed="rId3">
            <a:alphaModFix/>
          </a:blip>
          <a:stretch>
            <a:fillRect/>
          </a:stretch>
        </p:blipFill>
        <p:spPr>
          <a:xfrm>
            <a:off x="6116047" y="3289922"/>
            <a:ext cx="1648200" cy="1648200"/>
          </a:xfrm>
          <a:prstGeom prst="rect">
            <a:avLst/>
          </a:prstGeom>
          <a:noFill/>
          <a:ln>
            <a:noFill/>
          </a:ln>
        </p:spPr>
      </p:pic>
      <p:pic>
        <p:nvPicPr>
          <p:cNvPr id="259" name="Google Shape;259;p40"/>
          <p:cNvPicPr preferRelativeResize="0"/>
          <p:nvPr/>
        </p:nvPicPr>
        <p:blipFill>
          <a:blip r:embed="rId4">
            <a:alphaModFix/>
          </a:blip>
          <a:stretch>
            <a:fillRect/>
          </a:stretch>
        </p:blipFill>
        <p:spPr>
          <a:xfrm>
            <a:off x="7721776" y="1518998"/>
            <a:ext cx="1010025" cy="1698928"/>
          </a:xfrm>
          <a:prstGeom prst="rect">
            <a:avLst/>
          </a:prstGeom>
          <a:noFill/>
          <a:ln>
            <a:noFill/>
          </a:ln>
        </p:spPr>
      </p:pic>
      <p:pic>
        <p:nvPicPr>
          <p:cNvPr id="260" name="Google Shape;260;p40"/>
          <p:cNvPicPr preferRelativeResize="0"/>
          <p:nvPr/>
        </p:nvPicPr>
        <p:blipFill>
          <a:blip r:embed="rId5">
            <a:alphaModFix/>
          </a:blip>
          <a:stretch>
            <a:fillRect/>
          </a:stretch>
        </p:blipFill>
        <p:spPr>
          <a:xfrm>
            <a:off x="5029200" y="1244125"/>
            <a:ext cx="1973800" cy="197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Student and Family Agreements</a:t>
            </a:r>
            <a:endParaRPr>
              <a:latin typeface="Work Sans"/>
              <a:ea typeface="Work Sans"/>
              <a:cs typeface="Work Sans"/>
              <a:sym typeface="Work Sans"/>
            </a:endParaRPr>
          </a:p>
        </p:txBody>
      </p:sp>
      <p:sp>
        <p:nvSpPr>
          <p:cNvPr id="266" name="Google Shape;266;p41"/>
          <p:cNvSpPr txBox="1"/>
          <p:nvPr/>
        </p:nvSpPr>
        <p:spPr>
          <a:xfrm>
            <a:off x="0" y="1219200"/>
            <a:ext cx="8546700" cy="3294600"/>
          </a:xfrm>
          <a:prstGeom prst="rect">
            <a:avLst/>
          </a:prstGeom>
          <a:noFill/>
          <a:ln>
            <a:noFill/>
          </a:ln>
        </p:spPr>
        <p:txBody>
          <a:bodyPr spcFirstLastPara="1" wrap="square" lIns="91425" tIns="91425" rIns="91425" bIns="91425" anchor="t" anchorCtr="0">
            <a:noAutofit/>
          </a:bodyPr>
          <a:lstStyle/>
          <a:p>
            <a:pPr marL="457200" lvl="0" indent="-317500" algn="l" rtl="0">
              <a:spcBef>
                <a:spcPts val="600"/>
              </a:spcBef>
              <a:spcAft>
                <a:spcPts val="0"/>
              </a:spcAft>
              <a:buClr>
                <a:srgbClr val="4D5659"/>
              </a:buClr>
              <a:buSzPts val="1400"/>
              <a:buFont typeface="Work Sans"/>
              <a:buChar char="●"/>
            </a:pPr>
            <a:r>
              <a:rPr lang="en-US" dirty="0">
                <a:solidFill>
                  <a:srgbClr val="4D5659"/>
                </a:solidFill>
                <a:latin typeface="Work Sans"/>
                <a:ea typeface="Work Sans"/>
                <a:cs typeface="Work Sans"/>
                <a:sym typeface="Work Sans"/>
              </a:rPr>
              <a:t>All students and adults are expected to fully participate in all aspects of the program.</a:t>
            </a:r>
            <a:br>
              <a:rPr lang="en-US" dirty="0">
                <a:solidFill>
                  <a:srgbClr val="4D5659"/>
                </a:solidFill>
                <a:latin typeface="Work Sans"/>
                <a:ea typeface="Work Sans"/>
                <a:cs typeface="Work Sans"/>
                <a:sym typeface="Work Sans"/>
              </a:rPr>
            </a:br>
            <a:endParaRPr dirty="0">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dirty="0">
                <a:solidFill>
                  <a:srgbClr val="4D5659"/>
                </a:solidFill>
                <a:latin typeface="Work Sans"/>
                <a:ea typeface="Work Sans"/>
                <a:cs typeface="Work Sans"/>
                <a:sym typeface="Work Sans"/>
              </a:rPr>
              <a:t>Parents/guardians are responsible for picking up their child in Prince William Forest if they are too ill to hike, injured or need to be sent home because of a behavior violation. </a:t>
            </a:r>
            <a:br>
              <a:rPr lang="en-US" dirty="0">
                <a:solidFill>
                  <a:srgbClr val="4D5659"/>
                </a:solidFill>
                <a:latin typeface="Work Sans"/>
                <a:ea typeface="Work Sans"/>
                <a:cs typeface="Work Sans"/>
                <a:sym typeface="Work Sans"/>
              </a:rPr>
            </a:br>
            <a:endParaRPr dirty="0">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dirty="0">
                <a:solidFill>
                  <a:srgbClr val="4D5659"/>
                </a:solidFill>
                <a:latin typeface="Work Sans"/>
                <a:ea typeface="Work Sans"/>
                <a:cs typeface="Work Sans"/>
                <a:sym typeface="Work Sans"/>
              </a:rPr>
              <a:t>Safe and inclusive behavior is important. Students are expected to follow all behavior guidelines. </a:t>
            </a:r>
            <a:r>
              <a:rPr lang="en-US" b="1" dirty="0">
                <a:solidFill>
                  <a:srgbClr val="4D5659"/>
                </a:solidFill>
                <a:latin typeface="Work Sans"/>
                <a:ea typeface="Work Sans"/>
                <a:cs typeface="Work Sans"/>
                <a:sym typeface="Work Sans"/>
              </a:rPr>
              <a:t>Students must review student expectations prior to the trip.</a:t>
            </a:r>
            <a:br>
              <a:rPr lang="en-US" b="1" dirty="0">
                <a:solidFill>
                  <a:srgbClr val="4D5659"/>
                </a:solidFill>
                <a:latin typeface="Work Sans"/>
                <a:ea typeface="Work Sans"/>
                <a:cs typeface="Work Sans"/>
                <a:sym typeface="Work Sans"/>
              </a:rPr>
            </a:br>
            <a:endParaRPr b="1" dirty="0">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b="1" dirty="0" err="1">
                <a:solidFill>
                  <a:srgbClr val="4D5659"/>
                </a:solidFill>
                <a:latin typeface="Work Sans"/>
                <a:cs typeface="Work Sans"/>
              </a:rPr>
              <a:t>NatureBridge</a:t>
            </a:r>
            <a:r>
              <a:rPr lang="en-US" b="1" dirty="0">
                <a:solidFill>
                  <a:srgbClr val="4D5659"/>
                </a:solidFill>
                <a:latin typeface="Work Sans"/>
                <a:cs typeface="Work Sans"/>
              </a:rPr>
              <a:t> Cell Phone Policy:</a:t>
            </a:r>
            <a:endParaRPr b="1" dirty="0">
              <a:solidFill>
                <a:srgbClr val="4D5659"/>
              </a:solidFill>
              <a:latin typeface="Work Sans"/>
              <a:cs typeface="Work Sans"/>
            </a:endParaRPr>
          </a:p>
          <a:p>
            <a:pPr marL="914400" lvl="1" indent="-317500" algn="l" rtl="0">
              <a:spcBef>
                <a:spcPts val="0"/>
              </a:spcBef>
              <a:spcAft>
                <a:spcPts val="0"/>
              </a:spcAft>
              <a:buClr>
                <a:srgbClr val="4D5659"/>
              </a:buClr>
              <a:buSzPts val="1400"/>
              <a:buChar char="–"/>
            </a:pPr>
            <a:r>
              <a:rPr lang="en-US" dirty="0">
                <a:solidFill>
                  <a:srgbClr val="4D5659"/>
                </a:solidFill>
                <a:latin typeface="Work Sans"/>
                <a:cs typeface="Work Sans"/>
              </a:rPr>
              <a:t>Policy [4.16]</a:t>
            </a:r>
            <a:r>
              <a:rPr lang="en-US" b="1" dirty="0">
                <a:solidFill>
                  <a:srgbClr val="4D5659"/>
                </a:solidFill>
                <a:latin typeface="Work Sans"/>
                <a:cs typeface="Work Sans"/>
              </a:rPr>
              <a:t> </a:t>
            </a:r>
            <a:r>
              <a:rPr lang="en-US" dirty="0">
                <a:solidFill>
                  <a:srgbClr val="4D5659"/>
                </a:solidFill>
                <a:latin typeface="Work Sans"/>
                <a:cs typeface="Work Sans"/>
              </a:rPr>
              <a:t>When student participants are in learning groups with </a:t>
            </a:r>
            <a:r>
              <a:rPr lang="en-US" dirty="0" err="1">
                <a:solidFill>
                  <a:srgbClr val="4D5659"/>
                </a:solidFill>
                <a:latin typeface="Work Sans"/>
                <a:cs typeface="Work Sans"/>
              </a:rPr>
              <a:t>NatureBridge</a:t>
            </a:r>
            <a:r>
              <a:rPr lang="en-US" dirty="0">
                <a:solidFill>
                  <a:srgbClr val="4D5659"/>
                </a:solidFill>
                <a:latin typeface="Work Sans"/>
                <a:cs typeface="Work Sans"/>
              </a:rPr>
              <a:t> educators and school chaperones, cell phones should be set in airplane mode and used only for taking photos, video or specific school projects. When student participants are not in learning groups, any cell phone use will be supervised by teachers and chaperones. Student participants may not use cell phones in </a:t>
            </a:r>
            <a:r>
              <a:rPr lang="en-US" dirty="0" err="1">
                <a:solidFill>
                  <a:srgbClr val="4D5659"/>
                </a:solidFill>
                <a:latin typeface="Work Sans"/>
                <a:cs typeface="Work Sans"/>
              </a:rPr>
              <a:t>NatureBridge</a:t>
            </a:r>
            <a:r>
              <a:rPr lang="en-US" dirty="0">
                <a:solidFill>
                  <a:srgbClr val="4D5659"/>
                </a:solidFill>
                <a:latin typeface="Work Sans"/>
                <a:cs typeface="Work Sans"/>
              </a:rPr>
              <a:t> cabins, dining halls, or bathrooms.</a:t>
            </a:r>
            <a:endParaRPr b="1" dirty="0">
              <a:solidFill>
                <a:srgbClr val="4D5659"/>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Next Steps</a:t>
            </a:r>
            <a:endParaRPr>
              <a:latin typeface="Work Sans"/>
              <a:ea typeface="Work Sans"/>
              <a:cs typeface="Work Sans"/>
              <a:sym typeface="Work Sans"/>
            </a:endParaRPr>
          </a:p>
        </p:txBody>
      </p:sp>
      <p:sp>
        <p:nvSpPr>
          <p:cNvPr id="272" name="Google Shape;272;p42"/>
          <p:cNvSpPr txBox="1"/>
          <p:nvPr/>
        </p:nvSpPr>
        <p:spPr>
          <a:xfrm>
            <a:off x="0" y="1156600"/>
            <a:ext cx="8385900" cy="3723300"/>
          </a:xfrm>
          <a:prstGeom prst="rect">
            <a:avLst/>
          </a:prstGeom>
          <a:noFill/>
          <a:ln>
            <a:noFill/>
          </a:ln>
        </p:spPr>
        <p:txBody>
          <a:bodyPr spcFirstLastPara="1" wrap="square" lIns="91425" tIns="91425" rIns="91425" bIns="91425" anchor="t" anchorCtr="0">
            <a:noAutofit/>
          </a:bodyPr>
          <a:lstStyle/>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Registration Forms:</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r>
              <a:rPr lang="en-US">
                <a:solidFill>
                  <a:srgbClr val="4D5659"/>
                </a:solidFill>
                <a:latin typeface="Work Sans"/>
                <a:ea typeface="Work Sans"/>
                <a:cs typeface="Work Sans"/>
                <a:sym typeface="Work Sans"/>
              </a:rPr>
              <a:t>Your school’s group coordinator will give you a copy of the NatureBridge registration form.</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Modes of Communication:</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r>
              <a:rPr lang="en-US">
                <a:solidFill>
                  <a:srgbClr val="4D5659"/>
                </a:solidFill>
                <a:latin typeface="Work Sans"/>
                <a:ea typeface="Work Sans"/>
                <a:cs typeface="Work Sans"/>
                <a:sym typeface="Work Sans"/>
              </a:rPr>
              <a:t>NatureBridge will be in direct contact with your school’s group coordinator. Please direct all questions to that individual.</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Timeline and Calendar:</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r>
              <a:rPr lang="en-US">
                <a:solidFill>
                  <a:srgbClr val="4D5659"/>
                </a:solidFill>
                <a:latin typeface="Work Sans"/>
                <a:ea typeface="Work Sans"/>
                <a:cs typeface="Work Sans"/>
                <a:sym typeface="Work Sans"/>
              </a:rPr>
              <a:t>Please adhere to all deadlines dictated by your school’s group coordinator. This ensures that NatureBridge can provide the safest/highest quality program for your student.</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Visit NatureBridge’s website to learn more: </a:t>
            </a:r>
            <a:r>
              <a:rPr lang="en-US" u="sng">
                <a:solidFill>
                  <a:schemeClr val="hlink"/>
                </a:solidFill>
                <a:latin typeface="Work Sans"/>
                <a:ea typeface="Work Sans"/>
                <a:cs typeface="Work Sans"/>
                <a:sym typeface="Work Sans"/>
                <a:hlinkClick r:id="rId3"/>
              </a:rPr>
              <a:t>naturebridge.org/princewilliamforest</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endParaRPr i="1">
              <a:solidFill>
                <a:srgbClr val="4D5659"/>
              </a:solidFill>
              <a:highlight>
                <a:srgbClr val="FFFF00"/>
              </a:highlight>
              <a:latin typeface="Work Sans"/>
              <a:ea typeface="Work Sans"/>
              <a:cs typeface="Work Sans"/>
              <a:sym typeface="Work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Emergency Contact Information</a:t>
            </a:r>
            <a:endParaRPr>
              <a:latin typeface="Work Sans"/>
              <a:ea typeface="Work Sans"/>
              <a:cs typeface="Work Sans"/>
              <a:sym typeface="Work Sans"/>
            </a:endParaRPr>
          </a:p>
        </p:txBody>
      </p:sp>
      <p:sp>
        <p:nvSpPr>
          <p:cNvPr id="278" name="Google Shape;278;p43"/>
          <p:cNvSpPr txBox="1"/>
          <p:nvPr/>
        </p:nvSpPr>
        <p:spPr>
          <a:xfrm>
            <a:off x="877725" y="1354400"/>
            <a:ext cx="6271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Emergency Contact</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NatureBridge Cell Phone: 703-634-9041</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(Google Voice) </a:t>
            </a:r>
            <a:endParaRPr sz="1800">
              <a:solidFill>
                <a:srgbClr val="4D5659"/>
              </a:solidFill>
              <a:latin typeface="Work Sans"/>
              <a:ea typeface="Work Sans"/>
              <a:cs typeface="Work Sans"/>
              <a:sym typeface="Work Sans"/>
            </a:endParaRPr>
          </a:p>
          <a:p>
            <a:pPr marL="0" lvl="0" indent="0" algn="l" rtl="0">
              <a:spcBef>
                <a:spcPts val="0"/>
              </a:spcBef>
              <a:spcAft>
                <a:spcPts val="0"/>
              </a:spcAft>
              <a:buNone/>
            </a:pP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Will be answered by Jim Serfass or other NatureBridge staff member</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highlight>
                  <a:srgbClr val="FFFF00"/>
                </a:highlight>
                <a:latin typeface="Work Sans"/>
                <a:ea typeface="Work Sans"/>
                <a:cs typeface="Work Sans"/>
                <a:sym typeface="Work Sans"/>
              </a:rPr>
              <a:t>Contact Group Coordinator for non-emergencies</a:t>
            </a:r>
            <a:r>
              <a:rPr lang="en-US" sz="2400">
                <a:solidFill>
                  <a:srgbClr val="6BA537"/>
                </a:solidFill>
              </a:rPr>
              <a:t/>
            </a:r>
            <a:br>
              <a:rPr lang="en-US" sz="2400">
                <a:solidFill>
                  <a:srgbClr val="6BA537"/>
                </a:solidFill>
              </a:rPr>
            </a:br>
            <a:r>
              <a:rPr lang="en-US" sz="2400">
                <a:solidFill>
                  <a:srgbClr val="6BA537"/>
                </a:solidFill>
              </a:rPr>
              <a:t/>
            </a:r>
            <a:br>
              <a:rPr lang="en-US" sz="2400">
                <a:solidFill>
                  <a:srgbClr val="6BA537"/>
                </a:solidFill>
              </a:rPr>
            </a:b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Questions?</a:t>
            </a:r>
            <a:endParaRPr>
              <a:latin typeface="Work Sans"/>
              <a:ea typeface="Work Sans"/>
              <a:cs typeface="Work Sans"/>
              <a:sym typeface="Work Sans"/>
            </a:endParaRPr>
          </a:p>
        </p:txBody>
      </p:sp>
      <p:pic>
        <p:nvPicPr>
          <p:cNvPr id="284" name="Google Shape;284;p44"/>
          <p:cNvPicPr preferRelativeResize="0"/>
          <p:nvPr/>
        </p:nvPicPr>
        <p:blipFill>
          <a:blip r:embed="rId3">
            <a:alphaModFix/>
          </a:blip>
          <a:stretch>
            <a:fillRect/>
          </a:stretch>
        </p:blipFill>
        <p:spPr>
          <a:xfrm>
            <a:off x="3520700" y="1138650"/>
            <a:ext cx="5441155" cy="3627427"/>
          </a:xfrm>
          <a:prstGeom prst="rect">
            <a:avLst/>
          </a:prstGeom>
          <a:noFill/>
          <a:ln>
            <a:noFill/>
          </a:ln>
        </p:spPr>
      </p:pic>
      <p:sp>
        <p:nvSpPr>
          <p:cNvPr id="285" name="Google Shape;285;p44"/>
          <p:cNvSpPr txBox="1"/>
          <p:nvPr/>
        </p:nvSpPr>
        <p:spPr>
          <a:xfrm>
            <a:off x="199750" y="1742600"/>
            <a:ext cx="2893200" cy="24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4D5659"/>
                </a:solidFill>
                <a:latin typeface="Work Sans"/>
                <a:ea typeface="Work Sans"/>
                <a:cs typeface="Work Sans"/>
                <a:sym typeface="Work Sans"/>
              </a:rPr>
              <a:t>NatureBridge looks forward to welcoming your school to Prince William Forest!</a:t>
            </a:r>
            <a:endParaRPr sz="2400">
              <a:solidFill>
                <a:srgbClr val="4D5659"/>
              </a:solidFill>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Overview</a:t>
            </a:r>
            <a:endParaRPr>
              <a:latin typeface="Work Sans"/>
              <a:ea typeface="Work Sans"/>
              <a:cs typeface="Work Sans"/>
              <a:sym typeface="Work Sans"/>
            </a:endParaRPr>
          </a:p>
        </p:txBody>
      </p:sp>
      <p:sp>
        <p:nvSpPr>
          <p:cNvPr id="155" name="Google Shape;155;p27"/>
          <p:cNvSpPr txBox="1"/>
          <p:nvPr/>
        </p:nvSpPr>
        <p:spPr>
          <a:xfrm>
            <a:off x="264800" y="1371500"/>
            <a:ext cx="4307100" cy="3305700"/>
          </a:xfrm>
          <a:prstGeom prst="rect">
            <a:avLst/>
          </a:prstGeom>
          <a:noFill/>
          <a:ln>
            <a:noFill/>
          </a:ln>
        </p:spPr>
        <p:txBody>
          <a:bodyPr spcFirstLastPara="1" wrap="square" lIns="91425" tIns="45700" rIns="91425" bIns="45700" anchor="t" anchorCtr="0">
            <a:noAutofit/>
          </a:bodyPr>
          <a:lstStyle/>
          <a:p>
            <a:pPr marL="0" lvl="0" indent="0" algn="r" rtl="0">
              <a:spcBef>
                <a:spcPts val="480"/>
              </a:spcBef>
              <a:spcAft>
                <a:spcPts val="0"/>
              </a:spcAft>
              <a:buNone/>
            </a:pPr>
            <a:endParaRPr sz="1800">
              <a:solidFill>
                <a:srgbClr val="6DA838"/>
              </a:solidFill>
            </a:endParaRPr>
          </a:p>
          <a:p>
            <a:pPr marL="457200" lvl="0" indent="-342900" algn="l" rtl="0">
              <a:spcBef>
                <a:spcPts val="48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About NatureBridge</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Prince William Forest’s Classroom	</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A Typical Day at NatureBridge</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Char char="●"/>
            </a:pPr>
            <a:r>
              <a:rPr lang="en-US" sz="1800">
                <a:solidFill>
                  <a:srgbClr val="4D5659"/>
                </a:solidFill>
                <a:latin typeface="Work Sans"/>
                <a:ea typeface="Work Sans"/>
                <a:cs typeface="Work Sans"/>
                <a:sym typeface="Work Sans"/>
              </a:rPr>
              <a:t>Learning Groups	</a:t>
            </a:r>
            <a:r>
              <a:rPr lang="en-US" sz="1800">
                <a:solidFill>
                  <a:srgbClr val="6DA838"/>
                </a:solidFill>
              </a:rPr>
              <a:t>			</a:t>
            </a:r>
            <a:endParaRPr sz="2400">
              <a:solidFill>
                <a:srgbClr val="6DA838"/>
              </a:solidFill>
            </a:endParaRPr>
          </a:p>
        </p:txBody>
      </p:sp>
      <p:sp>
        <p:nvSpPr>
          <p:cNvPr id="156" name="Google Shape;156;p27"/>
          <p:cNvSpPr txBox="1"/>
          <p:nvPr/>
        </p:nvSpPr>
        <p:spPr>
          <a:xfrm>
            <a:off x="4815900" y="1391350"/>
            <a:ext cx="4150500" cy="31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Lodging &amp; Dining</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What to Bring</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Student and Family Agreements</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Next Steps</a:t>
            </a:r>
            <a:endParaRPr sz="1800">
              <a:solidFill>
                <a:srgbClr val="4D5659"/>
              </a:solidFill>
              <a:latin typeface="Work Sans"/>
              <a:ea typeface="Work Sans"/>
              <a:cs typeface="Work Sans"/>
              <a:sym typeface="Work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About NatureBridge</a:t>
            </a:r>
            <a:endParaRPr>
              <a:latin typeface="Work Sans"/>
              <a:ea typeface="Work Sans"/>
              <a:cs typeface="Work Sans"/>
              <a:sym typeface="Work Sans"/>
            </a:endParaRPr>
          </a:p>
        </p:txBody>
      </p:sp>
      <p:pic>
        <p:nvPicPr>
          <p:cNvPr id="162" name="Google Shape;162;p28">
            <a:hlinkClick r:id="rId3"/>
          </p:cNvPr>
          <p:cNvPicPr preferRelativeResize="0"/>
          <p:nvPr/>
        </p:nvPicPr>
        <p:blipFill rotWithShape="1">
          <a:blip r:embed="rId4">
            <a:alphaModFix/>
          </a:blip>
          <a:srcRect l="852" r="1107"/>
          <a:stretch/>
        </p:blipFill>
        <p:spPr>
          <a:xfrm>
            <a:off x="213800" y="1374425"/>
            <a:ext cx="5409851" cy="3099425"/>
          </a:xfrm>
          <a:prstGeom prst="rect">
            <a:avLst/>
          </a:prstGeom>
          <a:noFill/>
          <a:ln>
            <a:noFill/>
          </a:ln>
        </p:spPr>
      </p:pic>
      <p:sp>
        <p:nvSpPr>
          <p:cNvPr id="163" name="Google Shape;163;p28"/>
          <p:cNvSpPr txBox="1"/>
          <p:nvPr/>
        </p:nvSpPr>
        <p:spPr>
          <a:xfrm>
            <a:off x="5878300" y="1514475"/>
            <a:ext cx="2939100" cy="2608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Nonprofit organization, founded in 1971</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Partner of the National Park Service</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Campuses include: Golden Gate, Yosemite and Olympic</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Welcomes over 600 schools and 30,000 students each year</a:t>
            </a:r>
            <a:endParaRPr>
              <a:solidFill>
                <a:srgbClr val="4D5659"/>
              </a:solidFill>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392075" y="1034663"/>
            <a:ext cx="5596278" cy="4067063"/>
          </a:xfrm>
          <a:prstGeom prst="rect">
            <a:avLst/>
          </a:prstGeom>
          <a:noFill/>
          <a:ln>
            <a:noFill/>
          </a:ln>
        </p:spPr>
      </p:pic>
      <p:sp>
        <p:nvSpPr>
          <p:cNvPr id="169" name="Google Shape;169;p29"/>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Prince William Forest</a:t>
            </a:r>
            <a:endParaRPr>
              <a:latin typeface="Work Sans"/>
              <a:ea typeface="Work Sans"/>
              <a:cs typeface="Work Sans"/>
              <a:sym typeface="Work Sans"/>
            </a:endParaRPr>
          </a:p>
        </p:txBody>
      </p:sp>
      <p:sp>
        <p:nvSpPr>
          <p:cNvPr id="170" name="Google Shape;170;p29"/>
          <p:cNvSpPr/>
          <p:nvPr/>
        </p:nvSpPr>
        <p:spPr>
          <a:xfrm>
            <a:off x="2651313" y="2848675"/>
            <a:ext cx="299466" cy="224599"/>
          </a:xfrm>
          <a:custGeom>
            <a:avLst/>
            <a:gdLst/>
            <a:ahLst/>
            <a:cxnLst/>
            <a:rect l="l" t="t" r="r" b="b"/>
            <a:pathLst>
              <a:path w="304800" h="228600" extrusionOk="0">
                <a:moveTo>
                  <a:pt x="0" y="87317"/>
                </a:moveTo>
                <a:lnTo>
                  <a:pt x="116424" y="87318"/>
                </a:lnTo>
                <a:lnTo>
                  <a:pt x="152400" y="0"/>
                </a:lnTo>
                <a:lnTo>
                  <a:pt x="188376" y="87318"/>
                </a:lnTo>
                <a:lnTo>
                  <a:pt x="304800" y="87317"/>
                </a:lnTo>
                <a:lnTo>
                  <a:pt x="210611" y="141282"/>
                </a:lnTo>
                <a:lnTo>
                  <a:pt x="246588" y="228599"/>
                </a:lnTo>
                <a:lnTo>
                  <a:pt x="152400" y="174634"/>
                </a:lnTo>
                <a:lnTo>
                  <a:pt x="58212" y="228599"/>
                </a:lnTo>
                <a:lnTo>
                  <a:pt x="94189" y="141282"/>
                </a:lnTo>
                <a:lnTo>
                  <a:pt x="0" y="87317"/>
                </a:lnTo>
                <a:close/>
              </a:path>
            </a:pathLst>
          </a:custGeom>
          <a:solidFill>
            <a:schemeClr val="accent6"/>
          </a:solidFill>
          <a:ln w="254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EB Garamond"/>
              <a:ea typeface="EB Garamond"/>
              <a:cs typeface="EB Garamond"/>
              <a:sym typeface="EB Garamond"/>
            </a:endParaRPr>
          </a:p>
        </p:txBody>
      </p:sp>
      <p:sp>
        <p:nvSpPr>
          <p:cNvPr id="171" name="Google Shape;171;p29"/>
          <p:cNvSpPr txBox="1"/>
          <p:nvPr/>
        </p:nvSpPr>
        <p:spPr>
          <a:xfrm>
            <a:off x="6341800" y="1656225"/>
            <a:ext cx="2627100" cy="2505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Only 35 miles south of Washington D.C.</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15,000 acres of piedmont forest</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Pristine streams, waterfalls, 37 miles of trails</a:t>
            </a:r>
            <a:endParaRPr>
              <a:solidFill>
                <a:srgbClr val="4D5659"/>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Prince William Forest’s Classroom</a:t>
            </a:r>
            <a:endParaRPr>
              <a:latin typeface="Work Sans"/>
              <a:ea typeface="Work Sans"/>
              <a:cs typeface="Work Sans"/>
              <a:sym typeface="Work Sans"/>
            </a:endParaRPr>
          </a:p>
        </p:txBody>
      </p:sp>
      <p:pic>
        <p:nvPicPr>
          <p:cNvPr id="177" name="Google Shape;177;p30" descr="DSC_1612.JPG"/>
          <p:cNvPicPr preferRelativeResize="0"/>
          <p:nvPr/>
        </p:nvPicPr>
        <p:blipFill rotWithShape="1">
          <a:blip r:embed="rId3">
            <a:alphaModFix/>
          </a:blip>
          <a:srcRect/>
          <a:stretch/>
        </p:blipFill>
        <p:spPr>
          <a:xfrm>
            <a:off x="101575" y="1070900"/>
            <a:ext cx="3155625" cy="2098102"/>
          </a:xfrm>
          <a:prstGeom prst="rect">
            <a:avLst/>
          </a:prstGeom>
          <a:noFill/>
          <a:ln>
            <a:noFill/>
          </a:ln>
        </p:spPr>
      </p:pic>
      <p:sp>
        <p:nvSpPr>
          <p:cNvPr id="178" name="Google Shape;178;p30"/>
          <p:cNvSpPr txBox="1"/>
          <p:nvPr/>
        </p:nvSpPr>
        <p:spPr>
          <a:xfrm>
            <a:off x="255725" y="3132200"/>
            <a:ext cx="25917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latin typeface="Work Sans"/>
                <a:ea typeface="Work Sans"/>
                <a:cs typeface="Work Sans"/>
                <a:sym typeface="Work Sans"/>
              </a:rPr>
              <a:t>Environmental Science</a:t>
            </a:r>
            <a:endParaRPr b="1">
              <a:solidFill>
                <a:srgbClr val="4D5659"/>
              </a:solidFill>
              <a:latin typeface="Work Sans"/>
              <a:ea typeface="Work Sans"/>
              <a:cs typeface="Work Sans"/>
              <a:sym typeface="Work Sans"/>
            </a:endParaRPr>
          </a:p>
        </p:txBody>
      </p:sp>
      <p:pic>
        <p:nvPicPr>
          <p:cNvPr id="179" name="Google Shape;179;p30"/>
          <p:cNvPicPr preferRelativeResize="0"/>
          <p:nvPr/>
        </p:nvPicPr>
        <p:blipFill>
          <a:blip r:embed="rId4">
            <a:alphaModFix/>
          </a:blip>
          <a:stretch>
            <a:fillRect/>
          </a:stretch>
        </p:blipFill>
        <p:spPr>
          <a:xfrm>
            <a:off x="5856200" y="1048375"/>
            <a:ext cx="3155625" cy="2103750"/>
          </a:xfrm>
          <a:prstGeom prst="rect">
            <a:avLst/>
          </a:prstGeom>
          <a:noFill/>
          <a:ln>
            <a:noFill/>
          </a:ln>
        </p:spPr>
      </p:pic>
      <p:pic>
        <p:nvPicPr>
          <p:cNvPr id="180" name="Google Shape;180;p30"/>
          <p:cNvPicPr preferRelativeResize="0"/>
          <p:nvPr/>
        </p:nvPicPr>
        <p:blipFill>
          <a:blip r:embed="rId5">
            <a:alphaModFix/>
          </a:blip>
          <a:stretch>
            <a:fillRect/>
          </a:stretch>
        </p:blipFill>
        <p:spPr>
          <a:xfrm>
            <a:off x="3016750" y="2550076"/>
            <a:ext cx="3261750" cy="2173149"/>
          </a:xfrm>
          <a:prstGeom prst="rect">
            <a:avLst/>
          </a:prstGeom>
          <a:noFill/>
          <a:ln>
            <a:noFill/>
          </a:ln>
        </p:spPr>
      </p:pic>
      <p:sp>
        <p:nvSpPr>
          <p:cNvPr id="181" name="Google Shape;181;p30"/>
          <p:cNvSpPr txBox="1"/>
          <p:nvPr/>
        </p:nvSpPr>
        <p:spPr>
          <a:xfrm>
            <a:off x="6354700" y="3169000"/>
            <a:ext cx="27465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latin typeface="Work Sans"/>
                <a:ea typeface="Work Sans"/>
                <a:cs typeface="Work Sans"/>
                <a:sym typeface="Work Sans"/>
              </a:rPr>
              <a:t>Team Building &amp; </a:t>
            </a:r>
            <a:endParaRPr b="1">
              <a:solidFill>
                <a:srgbClr val="4D5659"/>
              </a:solidFill>
              <a:latin typeface="Work Sans"/>
              <a:ea typeface="Work Sans"/>
              <a:cs typeface="Work Sans"/>
              <a:sym typeface="Work Sans"/>
            </a:endParaRPr>
          </a:p>
          <a:p>
            <a:pPr marL="0" lvl="0" indent="0" algn="ctr" rtl="0">
              <a:spcBef>
                <a:spcPts val="0"/>
              </a:spcBef>
              <a:spcAft>
                <a:spcPts val="0"/>
              </a:spcAft>
              <a:buNone/>
            </a:pPr>
            <a:r>
              <a:rPr lang="en-US" b="1">
                <a:solidFill>
                  <a:srgbClr val="4D5659"/>
                </a:solidFill>
                <a:latin typeface="Work Sans"/>
                <a:ea typeface="Work Sans"/>
                <a:cs typeface="Work Sans"/>
                <a:sym typeface="Work Sans"/>
              </a:rPr>
              <a:t>Self-Reflection</a:t>
            </a:r>
            <a:r>
              <a:rPr lang="en-US" b="1">
                <a:solidFill>
                  <a:srgbClr val="4D5659"/>
                </a:solidFill>
              </a:rPr>
              <a:t> </a:t>
            </a:r>
            <a:endParaRPr b="1">
              <a:solidFill>
                <a:srgbClr val="4D5659"/>
              </a:solidFill>
            </a:endParaRPr>
          </a:p>
        </p:txBody>
      </p:sp>
      <p:sp>
        <p:nvSpPr>
          <p:cNvPr id="182" name="Google Shape;182;p30"/>
          <p:cNvSpPr txBox="1"/>
          <p:nvPr/>
        </p:nvSpPr>
        <p:spPr>
          <a:xfrm>
            <a:off x="3427975" y="4733100"/>
            <a:ext cx="25917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latin typeface="Work Sans"/>
                <a:ea typeface="Work Sans"/>
                <a:cs typeface="Work Sans"/>
                <a:sym typeface="Work Sans"/>
              </a:rPr>
              <a:t>Experiencing the Outdoors</a:t>
            </a:r>
            <a:endParaRPr b="1">
              <a:solidFill>
                <a:srgbClr val="4D5659"/>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Sample Day</a:t>
            </a:r>
            <a:endParaRPr>
              <a:latin typeface="Work Sans"/>
              <a:ea typeface="Work Sans"/>
              <a:cs typeface="Work Sans"/>
              <a:sym typeface="Work Sans"/>
            </a:endParaRPr>
          </a:p>
        </p:txBody>
      </p:sp>
      <p:sp>
        <p:nvSpPr>
          <p:cNvPr id="188" name="Google Shape;188;p31"/>
          <p:cNvSpPr txBox="1"/>
          <p:nvPr/>
        </p:nvSpPr>
        <p:spPr>
          <a:xfrm>
            <a:off x="393050" y="1088950"/>
            <a:ext cx="8294700" cy="3950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1800">
              <a:solidFill>
                <a:srgbClr val="4D5659"/>
              </a:solidFill>
              <a:latin typeface="Work Sans"/>
              <a:ea typeface="Work Sans"/>
              <a:cs typeface="Work Sans"/>
              <a:sym typeface="Work Sans"/>
            </a:endParaRPr>
          </a:p>
          <a:p>
            <a:pPr marL="0" lvl="0" indent="0" algn="l" rtl="0">
              <a:lnSpc>
                <a:spcPct val="115000"/>
              </a:lnSpc>
              <a:spcBef>
                <a:spcPts val="0"/>
              </a:spcBef>
              <a:spcAft>
                <a:spcPts val="0"/>
              </a:spcAft>
              <a:buNone/>
            </a:pPr>
            <a:r>
              <a:rPr lang="en-US" sz="1800" b="1">
                <a:solidFill>
                  <a:srgbClr val="4D5659"/>
                </a:solidFill>
                <a:latin typeface="Work Sans"/>
                <a:ea typeface="Work Sans"/>
                <a:cs typeface="Work Sans"/>
                <a:sym typeface="Work Sans"/>
              </a:rPr>
              <a:t>8:00 a.m.</a:t>
            </a:r>
            <a:r>
              <a:rPr lang="en-US" sz="1800">
                <a:solidFill>
                  <a:srgbClr val="4D5659"/>
                </a:solidFill>
                <a:latin typeface="Work Sans"/>
                <a:ea typeface="Work Sans"/>
                <a:cs typeface="Work Sans"/>
                <a:sym typeface="Work Sans"/>
              </a:rPr>
              <a:t>		Breakfast*</a:t>
            </a:r>
            <a:endParaRPr sz="1800">
              <a:solidFill>
                <a:srgbClr val="4D5659"/>
              </a:solidFill>
              <a:latin typeface="Work Sans"/>
              <a:ea typeface="Work Sans"/>
              <a:cs typeface="Work Sans"/>
              <a:sym typeface="Work Sans"/>
            </a:endParaRPr>
          </a:p>
          <a:p>
            <a:pPr marL="0" lvl="0" indent="0" algn="l" rtl="0">
              <a:lnSpc>
                <a:spcPct val="115000"/>
              </a:lnSpc>
              <a:spcBef>
                <a:spcPts val="0"/>
              </a:spcBef>
              <a:spcAft>
                <a:spcPts val="0"/>
              </a:spcAft>
              <a:buNone/>
            </a:pPr>
            <a:r>
              <a:rPr lang="en-US" sz="1800" b="1">
                <a:solidFill>
                  <a:srgbClr val="4D5659"/>
                </a:solidFill>
                <a:latin typeface="Work Sans"/>
                <a:ea typeface="Work Sans"/>
                <a:cs typeface="Work Sans"/>
                <a:sym typeface="Work Sans"/>
              </a:rPr>
              <a:t>9:00 a.m.</a:t>
            </a:r>
            <a:r>
              <a:rPr lang="en-US" sz="1800">
                <a:solidFill>
                  <a:srgbClr val="4D5659"/>
                </a:solidFill>
                <a:latin typeface="Work Sans"/>
                <a:ea typeface="Work Sans"/>
                <a:cs typeface="Work Sans"/>
                <a:sym typeface="Work Sans"/>
              </a:rPr>
              <a:t>		Trail day begins </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~12:00 p.m.</a:t>
            </a:r>
            <a:r>
              <a:rPr lang="en-US" sz="1800">
                <a:solidFill>
                  <a:srgbClr val="4D5659"/>
                </a:solidFill>
                <a:latin typeface="Work Sans"/>
                <a:ea typeface="Work Sans"/>
                <a:cs typeface="Work Sans"/>
                <a:sym typeface="Work Sans"/>
              </a:rPr>
              <a:t>		Lunch on trail</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~4:00 p.m.</a:t>
            </a:r>
            <a:r>
              <a:rPr lang="en-US" sz="1800">
                <a:solidFill>
                  <a:srgbClr val="4D5659"/>
                </a:solidFill>
                <a:latin typeface="Work Sans"/>
                <a:ea typeface="Work Sans"/>
                <a:cs typeface="Work Sans"/>
                <a:sym typeface="Work Sans"/>
              </a:rPr>
              <a:t>		Recreation time (chaperones will supervise)</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6:00 p.m.</a:t>
            </a:r>
            <a:r>
              <a:rPr lang="en-US" sz="1800">
                <a:solidFill>
                  <a:srgbClr val="4D5659"/>
                </a:solidFill>
                <a:latin typeface="Work Sans"/>
                <a:ea typeface="Work Sans"/>
                <a:cs typeface="Work Sans"/>
                <a:sym typeface="Work Sans"/>
              </a:rPr>
              <a:t>		Dinner*</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7:15 p.m.</a:t>
            </a:r>
            <a:r>
              <a:rPr lang="en-US" sz="1800">
                <a:solidFill>
                  <a:srgbClr val="4D5659"/>
                </a:solidFill>
                <a:latin typeface="Work Sans"/>
                <a:ea typeface="Work Sans"/>
                <a:cs typeface="Work Sans"/>
                <a:sym typeface="Work Sans"/>
              </a:rPr>
              <a:t>		Evening program </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9:30 p.m.</a:t>
            </a:r>
            <a:r>
              <a:rPr lang="en-US" sz="1800">
                <a:solidFill>
                  <a:srgbClr val="4D5659"/>
                </a:solidFill>
                <a:latin typeface="Work Sans"/>
                <a:ea typeface="Work Sans"/>
                <a:cs typeface="Work Sans"/>
                <a:sym typeface="Work Sans"/>
              </a:rPr>
              <a:t>		Quiet campus, lights out</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0" lvl="0" indent="0" algn="l" rtl="0">
              <a:lnSpc>
                <a:spcPct val="80000"/>
              </a:lnSpc>
              <a:spcBef>
                <a:spcPts val="0"/>
              </a:spcBef>
              <a:spcAft>
                <a:spcPts val="0"/>
              </a:spcAft>
              <a:buNone/>
            </a:pPr>
            <a:endParaRPr sz="1800">
              <a:solidFill>
                <a:srgbClr val="4D5659"/>
              </a:solidFill>
              <a:latin typeface="Work Sans"/>
              <a:ea typeface="Work Sans"/>
              <a:cs typeface="Work Sans"/>
              <a:sym typeface="Work Sans"/>
            </a:endParaRPr>
          </a:p>
          <a:p>
            <a:pPr marL="0" lvl="0" indent="0" algn="l" rtl="0">
              <a:lnSpc>
                <a:spcPct val="80000"/>
              </a:lnSpc>
              <a:spcBef>
                <a:spcPts val="0"/>
              </a:spcBef>
              <a:spcAft>
                <a:spcPts val="0"/>
              </a:spcAft>
              <a:buNone/>
            </a:pPr>
            <a:r>
              <a:rPr lang="en-US" sz="1800">
                <a:solidFill>
                  <a:srgbClr val="4D5659"/>
                </a:solidFill>
                <a:latin typeface="Work Sans"/>
                <a:ea typeface="Work Sans"/>
                <a:cs typeface="Work Sans"/>
                <a:sym typeface="Work Sans"/>
              </a:rPr>
              <a:t>*Meal times may change if there are multiple meal shifts. Early meals: 7:00 a.m. and 5:00 p.m. Late meals: 8:00 a.m. and 6:00 p.m.</a:t>
            </a:r>
            <a:endParaRPr sz="1800">
              <a:solidFill>
                <a:srgbClr val="4D5659"/>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Learning Groups</a:t>
            </a:r>
            <a:endParaRPr>
              <a:latin typeface="Work Sans"/>
              <a:ea typeface="Work Sans"/>
              <a:cs typeface="Work Sans"/>
              <a:sym typeface="Work Sans"/>
            </a:endParaRPr>
          </a:p>
        </p:txBody>
      </p:sp>
      <p:sp>
        <p:nvSpPr>
          <p:cNvPr id="194" name="Google Shape;194;p32"/>
          <p:cNvSpPr txBox="1"/>
          <p:nvPr/>
        </p:nvSpPr>
        <p:spPr>
          <a:xfrm>
            <a:off x="4722125" y="1312825"/>
            <a:ext cx="4297800" cy="38307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4D5659"/>
              </a:buClr>
              <a:buSzPts val="1400"/>
              <a:buChar char="●"/>
            </a:pPr>
            <a:r>
              <a:rPr lang="en-US" b="1">
                <a:solidFill>
                  <a:srgbClr val="4D5659"/>
                </a:solidFill>
                <a:latin typeface="Work Sans"/>
                <a:ea typeface="Work Sans"/>
                <a:cs typeface="Work Sans"/>
                <a:sym typeface="Work Sans"/>
              </a:rPr>
              <a:t>12-15</a:t>
            </a:r>
            <a:r>
              <a:rPr lang="en-US">
                <a:solidFill>
                  <a:srgbClr val="4D5659"/>
                </a:solidFill>
                <a:latin typeface="Work Sans"/>
                <a:ea typeface="Work Sans"/>
                <a:cs typeface="Work Sans"/>
                <a:sym typeface="Work Sans"/>
              </a:rPr>
              <a:t> students and </a:t>
            </a:r>
            <a:r>
              <a:rPr lang="en-US" b="1">
                <a:solidFill>
                  <a:srgbClr val="4D5659"/>
                </a:solidFill>
                <a:latin typeface="Work Sans"/>
                <a:ea typeface="Work Sans"/>
                <a:cs typeface="Work Sans"/>
                <a:sym typeface="Work Sans"/>
              </a:rPr>
              <a:t>1</a:t>
            </a:r>
            <a:r>
              <a:rPr lang="en-US">
                <a:solidFill>
                  <a:srgbClr val="4D5659"/>
                </a:solidFill>
                <a:latin typeface="Work Sans"/>
                <a:ea typeface="Work Sans"/>
                <a:cs typeface="Work Sans"/>
                <a:sym typeface="Work Sans"/>
              </a:rPr>
              <a:t> or </a:t>
            </a:r>
            <a:r>
              <a:rPr lang="en-US" b="1">
                <a:solidFill>
                  <a:srgbClr val="4D5659"/>
                </a:solidFill>
                <a:latin typeface="Work Sans"/>
                <a:ea typeface="Work Sans"/>
                <a:cs typeface="Work Sans"/>
                <a:sym typeface="Work Sans"/>
              </a:rPr>
              <a:t>2</a:t>
            </a:r>
            <a:r>
              <a:rPr lang="en-US">
                <a:solidFill>
                  <a:srgbClr val="4D5659"/>
                </a:solidFill>
                <a:latin typeface="Work Sans"/>
                <a:ea typeface="Work Sans"/>
                <a:cs typeface="Work Sans"/>
                <a:sym typeface="Work Sans"/>
              </a:rPr>
              <a:t> chaperones</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Spend the day together on trail</a:t>
            </a:r>
            <a:endParaRPr>
              <a:solidFill>
                <a:srgbClr val="4D5659"/>
              </a:solidFill>
              <a:latin typeface="Work Sans"/>
              <a:ea typeface="Work Sans"/>
              <a:cs typeface="Work Sans"/>
              <a:sym typeface="Work Sans"/>
            </a:endParaRPr>
          </a:p>
          <a:p>
            <a:pPr marL="457200" lvl="0" indent="-317500" algn="l" rtl="0">
              <a:lnSpc>
                <a:spcPct val="115000"/>
              </a:lnSpc>
              <a:spcBef>
                <a:spcPts val="32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Learning Groups are led by professional NatureBridge educators</a:t>
            </a:r>
            <a:endParaRPr>
              <a:solidFill>
                <a:srgbClr val="4D5659"/>
              </a:solidFill>
              <a:latin typeface="Work Sans"/>
              <a:ea typeface="Work Sans"/>
              <a:cs typeface="Work Sans"/>
              <a:sym typeface="Work Sans"/>
            </a:endParaRPr>
          </a:p>
          <a:p>
            <a:pPr marL="914400" lvl="1" indent="-317500" algn="l" rtl="0">
              <a:lnSpc>
                <a:spcPct val="115000"/>
              </a:lnSpc>
              <a:spcBef>
                <a:spcPts val="320"/>
              </a:spcBef>
              <a:spcAft>
                <a:spcPts val="0"/>
              </a:spcAft>
              <a:buClr>
                <a:srgbClr val="000000"/>
              </a:buClr>
              <a:buSzPts val="1400"/>
              <a:buFont typeface="Work Sans"/>
              <a:buChar char="○"/>
            </a:pPr>
            <a:r>
              <a:rPr lang="en-US">
                <a:solidFill>
                  <a:srgbClr val="4A4A4A"/>
                </a:solidFill>
                <a:highlight>
                  <a:srgbClr val="FFFFFF"/>
                </a:highlight>
                <a:latin typeface="Work Sans"/>
                <a:ea typeface="Work Sans"/>
                <a:cs typeface="Work Sans"/>
                <a:sym typeface="Work Sans"/>
              </a:rPr>
              <a:t>Bachelor’s Degree or equivalent work and training experience</a:t>
            </a:r>
            <a:endParaRPr>
              <a:solidFill>
                <a:srgbClr val="4A4A4A"/>
              </a:solidFill>
              <a:highlight>
                <a:srgbClr val="FFFFFF"/>
              </a:highlight>
              <a:latin typeface="Work Sans"/>
              <a:ea typeface="Work Sans"/>
              <a:cs typeface="Work Sans"/>
              <a:sym typeface="Work Sans"/>
            </a:endParaRPr>
          </a:p>
          <a:p>
            <a:pPr marL="914400" lvl="1" indent="-317500" algn="l" rtl="0">
              <a:lnSpc>
                <a:spcPct val="115000"/>
              </a:lnSpc>
              <a:spcBef>
                <a:spcPts val="320"/>
              </a:spcBef>
              <a:spcAft>
                <a:spcPts val="0"/>
              </a:spcAft>
              <a:buClr>
                <a:srgbClr val="000000"/>
              </a:buClr>
              <a:buSzPts val="1400"/>
              <a:buFont typeface="Work Sans"/>
              <a:buChar char="○"/>
            </a:pPr>
            <a:r>
              <a:rPr lang="en-US">
                <a:solidFill>
                  <a:srgbClr val="4A4A4A"/>
                </a:solidFill>
                <a:highlight>
                  <a:srgbClr val="FFFFFF"/>
                </a:highlight>
                <a:latin typeface="Work Sans"/>
                <a:ea typeface="Work Sans"/>
                <a:cs typeface="Work Sans"/>
                <a:sym typeface="Work Sans"/>
              </a:rPr>
              <a:t>cleared background checks </a:t>
            </a:r>
            <a:endParaRPr>
              <a:solidFill>
                <a:srgbClr val="4A4A4A"/>
              </a:solidFill>
              <a:highlight>
                <a:srgbClr val="FFFFFF"/>
              </a:highlight>
              <a:latin typeface="Work Sans"/>
              <a:ea typeface="Work Sans"/>
              <a:cs typeface="Work Sans"/>
              <a:sym typeface="Work Sans"/>
            </a:endParaRPr>
          </a:p>
          <a:p>
            <a:pPr marL="914400" lvl="1" indent="-317500" algn="l" rtl="0">
              <a:lnSpc>
                <a:spcPct val="115000"/>
              </a:lnSpc>
              <a:spcBef>
                <a:spcPts val="320"/>
              </a:spcBef>
              <a:spcAft>
                <a:spcPts val="0"/>
              </a:spcAft>
              <a:buClr>
                <a:srgbClr val="000000"/>
              </a:buClr>
              <a:buSzPts val="1400"/>
              <a:buFont typeface="Work Sans"/>
              <a:buChar char="○"/>
            </a:pPr>
            <a:r>
              <a:rPr lang="en-US">
                <a:solidFill>
                  <a:srgbClr val="4A4A4A"/>
                </a:solidFill>
                <a:highlight>
                  <a:srgbClr val="FFFFFF"/>
                </a:highlight>
                <a:latin typeface="Work Sans"/>
                <a:ea typeface="Work Sans"/>
                <a:cs typeface="Work Sans"/>
                <a:sym typeface="Work Sans"/>
              </a:rPr>
              <a:t>certified to manage risk in the field, trained in Wilderness First Aid</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i="1">
                <a:solidFill>
                  <a:srgbClr val="4D5659"/>
                </a:solidFill>
                <a:latin typeface="Work Sans"/>
                <a:ea typeface="Work Sans"/>
                <a:cs typeface="Work Sans"/>
                <a:sym typeface="Work Sans"/>
              </a:rPr>
              <a:t>Learning Groups will be arranged by your school’s group coordinator</a:t>
            </a:r>
            <a:endParaRPr i="1">
              <a:solidFill>
                <a:srgbClr val="4D5659"/>
              </a:solidFill>
              <a:latin typeface="Work Sans"/>
              <a:ea typeface="Work Sans"/>
              <a:cs typeface="Work Sans"/>
              <a:sym typeface="Work Sans"/>
            </a:endParaRPr>
          </a:p>
        </p:txBody>
      </p:sp>
      <p:pic>
        <p:nvPicPr>
          <p:cNvPr id="195" name="Google Shape;195;p32"/>
          <p:cNvPicPr preferRelativeResize="0"/>
          <p:nvPr/>
        </p:nvPicPr>
        <p:blipFill>
          <a:blip r:embed="rId3">
            <a:alphaModFix/>
          </a:blip>
          <a:stretch>
            <a:fillRect/>
          </a:stretch>
        </p:blipFill>
        <p:spPr>
          <a:xfrm>
            <a:off x="154675" y="1412638"/>
            <a:ext cx="4417324" cy="29448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Lodging </a:t>
            </a:r>
            <a:endParaRPr>
              <a:latin typeface="Work Sans"/>
              <a:ea typeface="Work Sans"/>
              <a:cs typeface="Work Sans"/>
              <a:sym typeface="Work Sans"/>
            </a:endParaRPr>
          </a:p>
        </p:txBody>
      </p:sp>
      <p:pic>
        <p:nvPicPr>
          <p:cNvPr id="201" name="Google Shape;201;p33" descr="F:\work\PRWI\PRWI Nov 2011 (1).JPG"/>
          <p:cNvPicPr preferRelativeResize="0"/>
          <p:nvPr/>
        </p:nvPicPr>
        <p:blipFill rotWithShape="1">
          <a:blip r:embed="rId3">
            <a:alphaModFix/>
          </a:blip>
          <a:srcRect/>
          <a:stretch/>
        </p:blipFill>
        <p:spPr>
          <a:xfrm>
            <a:off x="291400" y="1409425"/>
            <a:ext cx="3584824" cy="2688627"/>
          </a:xfrm>
          <a:prstGeom prst="rect">
            <a:avLst/>
          </a:prstGeom>
          <a:noFill/>
          <a:ln>
            <a:noFill/>
          </a:ln>
        </p:spPr>
      </p:pic>
      <p:pic>
        <p:nvPicPr>
          <p:cNvPr id="202" name="Google Shape;202;p33" descr="Cabin - Close.jpg"/>
          <p:cNvPicPr preferRelativeResize="0"/>
          <p:nvPr/>
        </p:nvPicPr>
        <p:blipFill rotWithShape="1">
          <a:blip r:embed="rId4">
            <a:alphaModFix/>
          </a:blip>
          <a:srcRect/>
          <a:stretch/>
        </p:blipFill>
        <p:spPr>
          <a:xfrm>
            <a:off x="4192438" y="1255325"/>
            <a:ext cx="2426170" cy="1819624"/>
          </a:xfrm>
          <a:prstGeom prst="rect">
            <a:avLst/>
          </a:prstGeom>
          <a:noFill/>
          <a:ln>
            <a:noFill/>
          </a:ln>
        </p:spPr>
      </p:pic>
      <p:pic>
        <p:nvPicPr>
          <p:cNvPr id="203" name="Google Shape;203;p33" descr="Cabin - 4 beds.jpg"/>
          <p:cNvPicPr preferRelativeResize="0"/>
          <p:nvPr/>
        </p:nvPicPr>
        <p:blipFill>
          <a:blip r:embed="rId5">
            <a:alphaModFix/>
          </a:blip>
          <a:stretch>
            <a:fillRect/>
          </a:stretch>
        </p:blipFill>
        <p:spPr>
          <a:xfrm>
            <a:off x="6755509" y="1318150"/>
            <a:ext cx="2276966" cy="3035950"/>
          </a:xfrm>
          <a:prstGeom prst="rect">
            <a:avLst/>
          </a:prstGeom>
          <a:noFill/>
          <a:ln>
            <a:noFill/>
          </a:ln>
        </p:spPr>
      </p:pic>
      <p:pic>
        <p:nvPicPr>
          <p:cNvPr id="204" name="Google Shape;204;p33" descr="Cabin - single bed.jpg"/>
          <p:cNvPicPr preferRelativeResize="0"/>
          <p:nvPr/>
        </p:nvPicPr>
        <p:blipFill rotWithShape="1">
          <a:blip r:embed="rId6">
            <a:alphaModFix/>
          </a:blip>
          <a:srcRect l="2752" t="41082"/>
          <a:stretch/>
        </p:blipFill>
        <p:spPr>
          <a:xfrm>
            <a:off x="4224863" y="3212135"/>
            <a:ext cx="2393734" cy="1196864"/>
          </a:xfrm>
          <a:prstGeom prst="rect">
            <a:avLst/>
          </a:prstGeom>
          <a:noFill/>
          <a:ln>
            <a:noFill/>
          </a:ln>
        </p:spPr>
      </p:pic>
      <p:sp>
        <p:nvSpPr>
          <p:cNvPr id="205" name="Google Shape;205;p33"/>
          <p:cNvSpPr txBox="1"/>
          <p:nvPr/>
        </p:nvSpPr>
        <p:spPr>
          <a:xfrm>
            <a:off x="1175713" y="4098050"/>
            <a:ext cx="1816200" cy="7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Cabin Camp 1</a:t>
            </a:r>
            <a:endParaRPr sz="1800">
              <a:solidFill>
                <a:srgbClr val="4D5659"/>
              </a:solidFill>
              <a:latin typeface="Work Sans"/>
              <a:ea typeface="Work Sans"/>
              <a:cs typeface="Work Sans"/>
              <a:sym typeface="Work Sans"/>
            </a:endParaRPr>
          </a:p>
        </p:txBody>
      </p:sp>
      <p:sp>
        <p:nvSpPr>
          <p:cNvPr id="206" name="Google Shape;206;p33"/>
          <p:cNvSpPr txBox="1"/>
          <p:nvPr/>
        </p:nvSpPr>
        <p:spPr>
          <a:xfrm>
            <a:off x="5553301" y="4485200"/>
            <a:ext cx="2426100" cy="47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Inside the cabins</a:t>
            </a:r>
            <a:endParaRPr sz="1800">
              <a:solidFill>
                <a:srgbClr val="4D5659"/>
              </a:solidFill>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Bath House</a:t>
            </a:r>
            <a:endParaRPr/>
          </a:p>
        </p:txBody>
      </p:sp>
      <p:pic>
        <p:nvPicPr>
          <p:cNvPr id="212" name="Google Shape;212;p34" descr="bath house - sinks.jpg"/>
          <p:cNvPicPr preferRelativeResize="0"/>
          <p:nvPr/>
        </p:nvPicPr>
        <p:blipFill rotWithShape="1">
          <a:blip r:embed="rId3">
            <a:alphaModFix/>
          </a:blip>
          <a:srcRect/>
          <a:stretch/>
        </p:blipFill>
        <p:spPr>
          <a:xfrm>
            <a:off x="317675" y="1064575"/>
            <a:ext cx="3002038" cy="4002725"/>
          </a:xfrm>
          <a:prstGeom prst="rect">
            <a:avLst/>
          </a:prstGeom>
          <a:noFill/>
          <a:ln>
            <a:noFill/>
          </a:ln>
        </p:spPr>
      </p:pic>
      <p:pic>
        <p:nvPicPr>
          <p:cNvPr id="213" name="Google Shape;213;p34" descr="bath house - shower.jpg"/>
          <p:cNvPicPr preferRelativeResize="0"/>
          <p:nvPr/>
        </p:nvPicPr>
        <p:blipFill rotWithShape="1">
          <a:blip r:embed="rId4">
            <a:alphaModFix/>
          </a:blip>
          <a:srcRect/>
          <a:stretch/>
        </p:blipFill>
        <p:spPr>
          <a:xfrm>
            <a:off x="4184125" y="1269575"/>
            <a:ext cx="4790275" cy="3592726"/>
          </a:xfrm>
          <a:prstGeom prst="rect">
            <a:avLst/>
          </a:prstGeom>
          <a:noFill/>
          <a:ln>
            <a:noFill/>
          </a:ln>
        </p:spPr>
      </p:pic>
    </p:spTree>
  </p:cSld>
  <p:clrMapOvr>
    <a:masterClrMapping/>
  </p:clrMapOvr>
</p:sld>
</file>

<file path=ppt/theme/theme1.xml><?xml version="1.0" encoding="utf-8"?>
<a:theme xmlns:a="http://schemas.openxmlformats.org/drawingml/2006/main" name="NatureBridge_WideScre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1740</Words>
  <Application>Microsoft Macintosh PowerPoint</Application>
  <PresentationFormat>On-screen Show (16:9)</PresentationFormat>
  <Paragraphs>173</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Garamond</vt:lpstr>
      <vt:lpstr>EB Garamond</vt:lpstr>
      <vt:lpstr>Work Sans</vt:lpstr>
      <vt:lpstr>NatureBridge_WideScreen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Christina</cp:lastModifiedBy>
  <cp:revision>1</cp:revision>
  <dcterms:modified xsi:type="dcterms:W3CDTF">2019-07-05T17:03:05Z</dcterms:modified>
</cp:coreProperties>
</file>