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72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</p:sldIdLst>
  <p:sldSz cy="5143500" cx="9144000"/>
  <p:notesSz cx="6858000" cy="9144000"/>
  <p:embeddedFontLst>
    <p:embeddedFont>
      <p:font typeface="Garamond"/>
      <p:regular r:id="rId21"/>
      <p:bold r:id="rId22"/>
      <p:italic r:id="rId23"/>
      <p:boldItalic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8142356F-EE9C-43FB-A529-0626FE1BE4DD}">
  <a:tblStyle styleId="{8142356F-EE9C-43FB-A529-0626FE1BE4DD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font" Target="fonts/Garamond-bold.fntdata"/><Relationship Id="rId21" Type="http://schemas.openxmlformats.org/officeDocument/2006/relationships/font" Target="fonts/Garamond-regular.fntdata"/><Relationship Id="rId24" Type="http://schemas.openxmlformats.org/officeDocument/2006/relationships/font" Target="fonts/Garamond-boldItalic.fntdata"/><Relationship Id="rId23" Type="http://schemas.openxmlformats.org/officeDocument/2006/relationships/font" Target="fonts/Garamond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7" name="Google Shape;14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5" name="Google Shape;21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1" name="Google Shape;23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5" name="Google Shape;245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3" name="Google Shape;263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9" name="Google Shape;269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2" name="Google Shape;15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9" name="Google Shape;15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5" name="Google Shape;16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7" name="Google Shape;17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3" name="Google Shape;183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0" name="Google Shape;190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8" name="Google Shape;19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6" name="Google Shape;206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5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4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4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2.jpg"/><Relationship Id="rId4" Type="http://schemas.openxmlformats.org/officeDocument/2006/relationships/image" Target="../media/image15.jpg"/><Relationship Id="rId5" Type="http://schemas.openxmlformats.org/officeDocument/2006/relationships/image" Target="../media/image11.jpg"/><Relationship Id="rId6" Type="http://schemas.openxmlformats.org/officeDocument/2006/relationships/image" Target="../media/image14.jpg"/><Relationship Id="rId7" Type="http://schemas.openxmlformats.org/officeDocument/2006/relationships/image" Target="../media/image20.jp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7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3.jp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6.jp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9.jp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1.jp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8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8.jp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7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1.jp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6.jp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9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5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Relationship Id="rId3" Type="http://schemas.openxmlformats.org/officeDocument/2006/relationships/image" Target="../media/image5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5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5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Relationship Id="rId3" Type="http://schemas.openxmlformats.org/officeDocument/2006/relationships/image" Target="../media/image5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Relationship Id="rId3" Type="http://schemas.openxmlformats.org/officeDocument/2006/relationships/image" Target="../media/image5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YOSE2 Title Slide">
  <p:cSld name="YOSE2 Title Slid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/>
          <p:nvPr/>
        </p:nvSpPr>
        <p:spPr>
          <a:xfrm>
            <a:off x="0" y="4167037"/>
            <a:ext cx="9144000" cy="976463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rotWithShape="0" dir="5400000" dist="23000">
              <a:srgbClr val="000000">
                <a:alpha val="3411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NatureBridge_logo_color.png" id="13" name="Google Shape;13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5177" y="4428661"/>
            <a:ext cx="2154519" cy="45024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 txBox="1"/>
          <p:nvPr>
            <p:ph idx="1" type="body"/>
          </p:nvPr>
        </p:nvSpPr>
        <p:spPr>
          <a:xfrm>
            <a:off x="3092949" y="4428975"/>
            <a:ext cx="5797051" cy="5095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algn="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DA83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6DA83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>
  <p:cSld name="Section Head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/>
          <p:nvPr/>
        </p:nvSpPr>
        <p:spPr>
          <a:xfrm>
            <a:off x="0" y="0"/>
            <a:ext cx="9144000" cy="976463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rotWithShape="0" dir="5400000" dist="23000">
              <a:srgbClr val="000000">
                <a:alpha val="3411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NatureBridge_logo_color.png" id="50" name="Google Shape;50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35177" y="261624"/>
            <a:ext cx="2154519" cy="450245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092949" y="261938"/>
            <a:ext cx="5797051" cy="5095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algn="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DA83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6DA83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" name="Google Shape;52;p11"/>
          <p:cNvSpPr txBox="1"/>
          <p:nvPr>
            <p:ph idx="2" type="body"/>
          </p:nvPr>
        </p:nvSpPr>
        <p:spPr>
          <a:xfrm>
            <a:off x="264809" y="1142226"/>
            <a:ext cx="8625191" cy="38267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D5659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4D56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ission Statement Header">
  <p:cSld name="Mission Statement Header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/>
          <p:nvPr/>
        </p:nvSpPr>
        <p:spPr>
          <a:xfrm>
            <a:off x="0" y="0"/>
            <a:ext cx="9144000" cy="976463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rotWithShape="0" dir="5400000" dist="23000">
              <a:srgbClr val="000000">
                <a:alpha val="3411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NatureBridge_logo_color.png" id="55" name="Google Shape;55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35177" y="261624"/>
            <a:ext cx="2154519" cy="4502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ission.png" id="56" name="Google Shape;56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16610" y="293143"/>
            <a:ext cx="5549900" cy="407112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2"/>
          <p:cNvSpPr txBox="1"/>
          <p:nvPr>
            <p:ph idx="1" type="body"/>
          </p:nvPr>
        </p:nvSpPr>
        <p:spPr>
          <a:xfrm>
            <a:off x="264809" y="1142226"/>
            <a:ext cx="8625191" cy="38267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D5659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4D56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ission Statement Footer">
  <p:cSld name="Mission Statement Footer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/>
          <p:nvPr/>
        </p:nvSpPr>
        <p:spPr>
          <a:xfrm>
            <a:off x="0" y="4167037"/>
            <a:ext cx="9144000" cy="976463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NatureBridge_logo_color.png" id="60" name="Google Shape;60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35177" y="4428661"/>
            <a:ext cx="2154519" cy="4502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ission.png" id="61" name="Google Shape;61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16610" y="4460180"/>
            <a:ext cx="5549900" cy="407112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3"/>
          <p:cNvSpPr txBox="1"/>
          <p:nvPr>
            <p:ph idx="1" type="body"/>
          </p:nvPr>
        </p:nvSpPr>
        <p:spPr>
          <a:xfrm>
            <a:off x="235177" y="176659"/>
            <a:ext cx="8625191" cy="38267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D5659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4D56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All Locations, Photos Header">
  <p:cSld name="All Locations, Photos Header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/>
          <p:nvPr/>
        </p:nvSpPr>
        <p:spPr>
          <a:xfrm>
            <a:off x="0" y="1"/>
            <a:ext cx="9144000" cy="1065232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rotWithShape="0" dir="5400000" dist="23000">
              <a:srgbClr val="000000">
                <a:alpha val="3411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NatureBridge_logo_color.png" id="65" name="Google Shape;65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35177" y="261624"/>
            <a:ext cx="2154519" cy="4502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YOSE2.jpg" id="66" name="Google Shape;66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87118" y="93216"/>
            <a:ext cx="869002" cy="8690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GA2.jpg" id="67" name="Google Shape;67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91397" y="93215"/>
            <a:ext cx="870157" cy="8701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LYM1.jpg" id="68" name="Google Shape;68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96831" y="93215"/>
            <a:ext cx="869003" cy="8690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IS2 TPD.jpg" id="69" name="Google Shape;69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301111" y="93216"/>
            <a:ext cx="871312" cy="8713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WI1_scenery_20120425_015.jpg" id="70" name="Google Shape;70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207700" y="93216"/>
            <a:ext cx="871312" cy="8713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1" name="Google Shape;71;p14"/>
          <p:cNvCxnSpPr/>
          <p:nvPr/>
        </p:nvCxnSpPr>
        <p:spPr>
          <a:xfrm>
            <a:off x="2605243" y="179683"/>
            <a:ext cx="0" cy="662431"/>
          </a:xfrm>
          <a:prstGeom prst="straightConnector1">
            <a:avLst/>
          </a:prstGeom>
          <a:noFill/>
          <a:ln cap="flat" cmpd="sng" w="9525">
            <a:solidFill>
              <a:srgbClr val="00723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2" name="Google Shape;72;p14"/>
          <p:cNvSpPr txBox="1"/>
          <p:nvPr/>
        </p:nvSpPr>
        <p:spPr>
          <a:xfrm>
            <a:off x="2719338" y="76472"/>
            <a:ext cx="1310625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7239"/>
                </a:solidFill>
                <a:latin typeface="Garamond"/>
                <a:ea typeface="Garamond"/>
                <a:cs typeface="Garamond"/>
                <a:sym typeface="Garamond"/>
              </a:rPr>
              <a:t>Yosemite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7239"/>
                </a:solidFill>
                <a:latin typeface="Garamond"/>
                <a:ea typeface="Garamond"/>
                <a:cs typeface="Garamond"/>
                <a:sym typeface="Garamond"/>
              </a:rPr>
              <a:t>Golden Gate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7239"/>
                </a:solidFill>
                <a:latin typeface="Garamond"/>
                <a:ea typeface="Garamond"/>
                <a:cs typeface="Garamond"/>
                <a:sym typeface="Garamond"/>
              </a:rPr>
              <a:t>Olympic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7239"/>
                </a:solidFill>
                <a:latin typeface="Garamond"/>
                <a:ea typeface="Garamond"/>
                <a:cs typeface="Garamond"/>
                <a:sym typeface="Garamond"/>
              </a:rPr>
              <a:t>Santa Monica Mountains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7239"/>
                </a:solidFill>
                <a:latin typeface="Garamond"/>
                <a:ea typeface="Garamond"/>
                <a:cs typeface="Garamond"/>
                <a:sym typeface="Garamond"/>
              </a:rPr>
              <a:t>Channel Islands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7239"/>
                </a:solidFill>
                <a:latin typeface="Garamond"/>
                <a:ea typeface="Garamond"/>
                <a:cs typeface="Garamond"/>
                <a:sym typeface="Garamond"/>
              </a:rPr>
              <a:t>Prince William Forest</a:t>
            </a:r>
            <a:endParaRPr b="0" i="0" sz="900" u="none" cap="none" strike="noStrike">
              <a:solidFill>
                <a:srgbClr val="007239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73" name="Google Shape;73;p14"/>
          <p:cNvSpPr txBox="1"/>
          <p:nvPr>
            <p:ph idx="1" type="body"/>
          </p:nvPr>
        </p:nvSpPr>
        <p:spPr>
          <a:xfrm>
            <a:off x="264809" y="1231356"/>
            <a:ext cx="8625191" cy="38267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D5659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4D56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Yosemite Header">
  <p:cSld name="Yosemite Header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/>
          <p:nvPr/>
        </p:nvSpPr>
        <p:spPr>
          <a:xfrm>
            <a:off x="0" y="1"/>
            <a:ext cx="9144000" cy="1065232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rotWithShape="0" dir="5400000" dist="23000">
              <a:srgbClr val="000000">
                <a:alpha val="3411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NatureBridge_logo_color.png" id="76" name="Google Shape;76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35177" y="261624"/>
            <a:ext cx="2154519" cy="45024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7" name="Google Shape;77;p15"/>
          <p:cNvCxnSpPr/>
          <p:nvPr/>
        </p:nvCxnSpPr>
        <p:spPr>
          <a:xfrm>
            <a:off x="2605243" y="179683"/>
            <a:ext cx="0" cy="662431"/>
          </a:xfrm>
          <a:prstGeom prst="straightConnector1">
            <a:avLst/>
          </a:prstGeom>
          <a:noFill/>
          <a:ln cap="flat" cmpd="sng" w="9525">
            <a:solidFill>
              <a:srgbClr val="007239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Yosemite_Long.png" id="78" name="Google Shape;78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51400" y="67430"/>
            <a:ext cx="4229100" cy="929264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5"/>
          <p:cNvSpPr txBox="1"/>
          <p:nvPr/>
        </p:nvSpPr>
        <p:spPr>
          <a:xfrm>
            <a:off x="2775030" y="261624"/>
            <a:ext cx="1104639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7239"/>
                </a:solidFill>
                <a:latin typeface="Garamond"/>
                <a:ea typeface="Garamond"/>
                <a:cs typeface="Garamond"/>
                <a:sym typeface="Garamond"/>
              </a:rPr>
              <a:t>Yosemite</a:t>
            </a:r>
            <a:endParaRPr b="0" i="0" sz="2000" u="none" cap="none" strike="noStrike">
              <a:solidFill>
                <a:srgbClr val="007239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80" name="Google Shape;80;p15"/>
          <p:cNvSpPr txBox="1"/>
          <p:nvPr>
            <p:ph idx="1" type="body"/>
          </p:nvPr>
        </p:nvSpPr>
        <p:spPr>
          <a:xfrm>
            <a:off x="264809" y="1231356"/>
            <a:ext cx="8625191" cy="38267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D5659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4D56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GOGA Header">
  <p:cSld name="GOGA Header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/>
          <p:nvPr/>
        </p:nvSpPr>
        <p:spPr>
          <a:xfrm>
            <a:off x="0" y="1"/>
            <a:ext cx="9144000" cy="1065232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rotWithShape="0" dir="5400000" dist="23000">
              <a:srgbClr val="000000">
                <a:alpha val="3411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NatureBridge_logo_color.png" id="83" name="Google Shape;83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35177" y="261624"/>
            <a:ext cx="2154519" cy="45024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4" name="Google Shape;84;p16"/>
          <p:cNvCxnSpPr/>
          <p:nvPr/>
        </p:nvCxnSpPr>
        <p:spPr>
          <a:xfrm>
            <a:off x="2605243" y="179683"/>
            <a:ext cx="0" cy="662431"/>
          </a:xfrm>
          <a:prstGeom prst="straightConnector1">
            <a:avLst/>
          </a:prstGeom>
          <a:noFill/>
          <a:ln cap="flat" cmpd="sng" w="9525">
            <a:solidFill>
              <a:srgbClr val="00723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5" name="Google Shape;85;p16"/>
          <p:cNvSpPr txBox="1"/>
          <p:nvPr/>
        </p:nvSpPr>
        <p:spPr>
          <a:xfrm>
            <a:off x="2802341" y="261624"/>
            <a:ext cx="1485603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7239"/>
                </a:solidFill>
                <a:latin typeface="Garamond"/>
                <a:ea typeface="Garamond"/>
                <a:cs typeface="Garamond"/>
                <a:sym typeface="Garamond"/>
              </a:rPr>
              <a:t>Golden Gate</a:t>
            </a:r>
            <a:endParaRPr b="0" i="0" sz="2000" u="none" cap="none" strike="noStrike">
              <a:solidFill>
                <a:srgbClr val="007239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descr="Goga_Long.jpg" id="86" name="Google Shape;86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51400" y="66730"/>
            <a:ext cx="4229100" cy="929264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6"/>
          <p:cNvSpPr txBox="1"/>
          <p:nvPr>
            <p:ph idx="1" type="body"/>
          </p:nvPr>
        </p:nvSpPr>
        <p:spPr>
          <a:xfrm>
            <a:off x="264809" y="1231356"/>
            <a:ext cx="8625191" cy="38267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D5659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4D56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WI Header">
  <p:cSld name="PRWI Header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/>
          <p:nvPr/>
        </p:nvSpPr>
        <p:spPr>
          <a:xfrm>
            <a:off x="0" y="1"/>
            <a:ext cx="9144000" cy="1065232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rotWithShape="0" dir="5400000" dist="23000">
              <a:srgbClr val="000000">
                <a:alpha val="3411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NatureBridge_logo_color.png" id="90" name="Google Shape;90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35177" y="261624"/>
            <a:ext cx="2154519" cy="45024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1" name="Google Shape;91;p17"/>
          <p:cNvCxnSpPr/>
          <p:nvPr/>
        </p:nvCxnSpPr>
        <p:spPr>
          <a:xfrm>
            <a:off x="2605243" y="179683"/>
            <a:ext cx="0" cy="662431"/>
          </a:xfrm>
          <a:prstGeom prst="straightConnector1">
            <a:avLst/>
          </a:prstGeom>
          <a:noFill/>
          <a:ln cap="flat" cmpd="sng" w="9525">
            <a:solidFill>
              <a:srgbClr val="00723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2" name="Google Shape;92;p17"/>
          <p:cNvSpPr txBox="1"/>
          <p:nvPr/>
        </p:nvSpPr>
        <p:spPr>
          <a:xfrm>
            <a:off x="2785700" y="249720"/>
            <a:ext cx="1885682" cy="5950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7239"/>
                </a:solidFill>
                <a:latin typeface="Garamond"/>
                <a:ea typeface="Garamond"/>
                <a:cs typeface="Garamond"/>
                <a:sym typeface="Garamond"/>
              </a:rPr>
              <a:t>Prince William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7239"/>
                </a:solidFill>
                <a:latin typeface="Garamond"/>
                <a:ea typeface="Garamond"/>
                <a:cs typeface="Garamond"/>
                <a:sym typeface="Garamond"/>
              </a:rPr>
              <a:t>Forest</a:t>
            </a:r>
            <a:endParaRPr b="0" i="0" sz="2000" u="none" cap="none" strike="noStrike">
              <a:solidFill>
                <a:srgbClr val="007239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descr="PRWI_Long.jpg" id="93" name="Google Shape;93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38705" y="67430"/>
            <a:ext cx="4229095" cy="929263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7"/>
          <p:cNvSpPr txBox="1"/>
          <p:nvPr>
            <p:ph idx="1" type="body"/>
          </p:nvPr>
        </p:nvSpPr>
        <p:spPr>
          <a:xfrm>
            <a:off x="264809" y="1231356"/>
            <a:ext cx="8625191" cy="38267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D5659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4D56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AMO Header">
  <p:cSld name="SAMO Header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/>
          <p:nvPr/>
        </p:nvSpPr>
        <p:spPr>
          <a:xfrm>
            <a:off x="0" y="1"/>
            <a:ext cx="9144000" cy="1065232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rotWithShape="0" dir="5400000" dist="23000">
              <a:srgbClr val="000000">
                <a:alpha val="3411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NatureBridge_logo_color.png" id="97" name="Google Shape;97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35177" y="261624"/>
            <a:ext cx="2154519" cy="45024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8" name="Google Shape;98;p18"/>
          <p:cNvCxnSpPr/>
          <p:nvPr/>
        </p:nvCxnSpPr>
        <p:spPr>
          <a:xfrm>
            <a:off x="2605243" y="179683"/>
            <a:ext cx="0" cy="662431"/>
          </a:xfrm>
          <a:prstGeom prst="straightConnector1">
            <a:avLst/>
          </a:prstGeom>
          <a:noFill/>
          <a:ln cap="flat" cmpd="sng" w="9525">
            <a:solidFill>
              <a:srgbClr val="00723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9" name="Google Shape;99;p18"/>
          <p:cNvSpPr txBox="1"/>
          <p:nvPr/>
        </p:nvSpPr>
        <p:spPr>
          <a:xfrm>
            <a:off x="2727237" y="210891"/>
            <a:ext cx="1531188" cy="5950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7239"/>
                </a:solidFill>
                <a:latin typeface="Garamond"/>
                <a:ea typeface="Garamond"/>
                <a:cs typeface="Garamond"/>
                <a:sym typeface="Garamond"/>
              </a:rPr>
              <a:t>Santa Monica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7239"/>
                </a:solidFill>
                <a:latin typeface="Garamond"/>
                <a:ea typeface="Garamond"/>
                <a:cs typeface="Garamond"/>
                <a:sym typeface="Garamond"/>
              </a:rPr>
              <a:t>Mountains</a:t>
            </a:r>
            <a:endParaRPr b="0" i="0" sz="2000" u="none" cap="none" strike="noStrike">
              <a:solidFill>
                <a:srgbClr val="007239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descr="Soca_long.jpg" id="100" name="Google Shape;100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51400" y="73530"/>
            <a:ext cx="4229100" cy="9292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LYM Header">
  <p:cSld name="OLYM Header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/>
          <p:nvPr/>
        </p:nvSpPr>
        <p:spPr>
          <a:xfrm>
            <a:off x="0" y="1"/>
            <a:ext cx="9144000" cy="1065232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rotWithShape="0" dir="5400000" dist="23000">
              <a:srgbClr val="000000">
                <a:alpha val="3411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NatureBridge_logo_color.png" id="103" name="Google Shape;103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35177" y="261624"/>
            <a:ext cx="2154519" cy="45024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4" name="Google Shape;104;p19"/>
          <p:cNvCxnSpPr/>
          <p:nvPr/>
        </p:nvCxnSpPr>
        <p:spPr>
          <a:xfrm>
            <a:off x="2605243" y="179683"/>
            <a:ext cx="0" cy="662431"/>
          </a:xfrm>
          <a:prstGeom prst="straightConnector1">
            <a:avLst/>
          </a:prstGeom>
          <a:noFill/>
          <a:ln cap="flat" cmpd="sng" w="9525">
            <a:solidFill>
              <a:srgbClr val="00723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5" name="Google Shape;105;p19"/>
          <p:cNvSpPr txBox="1"/>
          <p:nvPr/>
        </p:nvSpPr>
        <p:spPr>
          <a:xfrm>
            <a:off x="2747722" y="261692"/>
            <a:ext cx="1044777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7239"/>
                </a:solidFill>
                <a:latin typeface="Garamond"/>
                <a:ea typeface="Garamond"/>
                <a:cs typeface="Garamond"/>
                <a:sym typeface="Garamond"/>
              </a:rPr>
              <a:t>Olympic</a:t>
            </a:r>
            <a:endParaRPr b="0" i="0" sz="2000" u="none" cap="none" strike="noStrike">
              <a:solidFill>
                <a:srgbClr val="007239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descr="Olympic_Long.jpg" id="106" name="Google Shape;106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51401" y="66701"/>
            <a:ext cx="4229099" cy="929264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9"/>
          <p:cNvSpPr txBox="1"/>
          <p:nvPr>
            <p:ph idx="1" type="body"/>
          </p:nvPr>
        </p:nvSpPr>
        <p:spPr>
          <a:xfrm>
            <a:off x="264809" y="1231356"/>
            <a:ext cx="8625191" cy="38267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D5659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4D56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HIS Header">
  <p:cSld name="CHIS Header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/>
          <p:nvPr/>
        </p:nvSpPr>
        <p:spPr>
          <a:xfrm>
            <a:off x="0" y="1"/>
            <a:ext cx="9144000" cy="1065232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rotWithShape="0" dir="5400000" dist="23000">
              <a:srgbClr val="000000">
                <a:alpha val="3411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NatureBridge_logo_color.png" id="110" name="Google Shape;110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35177" y="261624"/>
            <a:ext cx="2154519" cy="45024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1" name="Google Shape;111;p20"/>
          <p:cNvCxnSpPr/>
          <p:nvPr/>
        </p:nvCxnSpPr>
        <p:spPr>
          <a:xfrm>
            <a:off x="2605243" y="179683"/>
            <a:ext cx="0" cy="662431"/>
          </a:xfrm>
          <a:prstGeom prst="straightConnector1">
            <a:avLst/>
          </a:prstGeom>
          <a:noFill/>
          <a:ln cap="flat" cmpd="sng" w="9525">
            <a:solidFill>
              <a:srgbClr val="00723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2" name="Google Shape;112;p20"/>
          <p:cNvSpPr txBox="1"/>
          <p:nvPr/>
        </p:nvSpPr>
        <p:spPr>
          <a:xfrm>
            <a:off x="2719315" y="311759"/>
            <a:ext cx="1774018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7239"/>
                </a:solidFill>
                <a:latin typeface="Garamond"/>
                <a:ea typeface="Garamond"/>
                <a:cs typeface="Garamond"/>
                <a:sym typeface="Garamond"/>
              </a:rPr>
              <a:t>Channel Islands</a:t>
            </a:r>
            <a:endParaRPr b="0" i="0" sz="2000" u="none" cap="none" strike="noStrike">
              <a:solidFill>
                <a:srgbClr val="007239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descr="CHI_Long.jpg" id="113" name="Google Shape;113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51400" y="66938"/>
            <a:ext cx="4229100" cy="929264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0"/>
          <p:cNvSpPr txBox="1"/>
          <p:nvPr>
            <p:ph idx="1" type="body"/>
          </p:nvPr>
        </p:nvSpPr>
        <p:spPr>
          <a:xfrm>
            <a:off x="264809" y="1231356"/>
            <a:ext cx="8625191" cy="38267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D5659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4D56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 Title Slide">
  <p:cSld name="Blank Title Slid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0" y="0"/>
            <a:ext cx="9144000" cy="976463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rotWithShape="0" dir="5400000" dist="23000">
              <a:srgbClr val="000000">
                <a:alpha val="3411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NatureBridge_logo_color.png" id="17" name="Google Shape;17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35177" y="261624"/>
            <a:ext cx="2154519" cy="45024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/>
          <p:nvPr>
            <p:ph idx="1" type="body"/>
          </p:nvPr>
        </p:nvSpPr>
        <p:spPr>
          <a:xfrm>
            <a:off x="3092949" y="261938"/>
            <a:ext cx="5797051" cy="5095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algn="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DA83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6DA83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" name="Google Shape;19;p3"/>
          <p:cNvSpPr/>
          <p:nvPr>
            <p:ph idx="2" type="pic"/>
          </p:nvPr>
        </p:nvSpPr>
        <p:spPr>
          <a:xfrm>
            <a:off x="142875" y="1100138"/>
            <a:ext cx="8869363" cy="3925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HIS Photo + All Campus Footer">
  <p:cSld name="CHIS Photo + All Campus Footer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/>
          <p:nvPr/>
        </p:nvSpPr>
        <p:spPr>
          <a:xfrm>
            <a:off x="0" y="1"/>
            <a:ext cx="9144000" cy="1065232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rotWithShape="0" dir="5400000" dist="23000">
              <a:srgbClr val="000000">
                <a:alpha val="3411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NatureBridge_logo_color.png" id="117" name="Google Shape;117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35177" y="261624"/>
            <a:ext cx="2154519" cy="4502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I_Long.jpg" id="118" name="Google Shape;118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51400" y="66938"/>
            <a:ext cx="4229100" cy="929264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1"/>
          <p:cNvSpPr txBox="1"/>
          <p:nvPr/>
        </p:nvSpPr>
        <p:spPr>
          <a:xfrm>
            <a:off x="457200" y="4716402"/>
            <a:ext cx="822960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7239"/>
                </a:solidFill>
                <a:latin typeface="Garamond"/>
                <a:ea typeface="Garamond"/>
                <a:cs typeface="Garamond"/>
                <a:sym typeface="Garamond"/>
              </a:rPr>
              <a:t>Yosemite | Golden Gate | Olympic | Santa Monica Mountains | Channel Islands | Prince William Forest </a:t>
            </a:r>
            <a:endParaRPr b="0" i="0" sz="1400" u="none" cap="none" strike="noStrike">
              <a:solidFill>
                <a:srgbClr val="007239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20" name="Google Shape;120;p21"/>
          <p:cNvSpPr txBox="1"/>
          <p:nvPr>
            <p:ph idx="1" type="body"/>
          </p:nvPr>
        </p:nvSpPr>
        <p:spPr>
          <a:xfrm>
            <a:off x="264809" y="1231356"/>
            <a:ext cx="8625191" cy="33736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D5659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4D56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YOSE Photo + All Location Footer">
  <p:cSld name="YOSE Photo + All Location Footer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2"/>
          <p:cNvSpPr/>
          <p:nvPr/>
        </p:nvSpPr>
        <p:spPr>
          <a:xfrm>
            <a:off x="0" y="1"/>
            <a:ext cx="9144000" cy="1065232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rotWithShape="0" dir="5400000" dist="23000">
              <a:srgbClr val="000000">
                <a:alpha val="3411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NatureBridge_logo_color.png" id="123" name="Google Shape;123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35177" y="261624"/>
            <a:ext cx="2154519" cy="450245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2"/>
          <p:cNvSpPr txBox="1"/>
          <p:nvPr/>
        </p:nvSpPr>
        <p:spPr>
          <a:xfrm>
            <a:off x="457200" y="4716402"/>
            <a:ext cx="822960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7239"/>
                </a:solidFill>
                <a:latin typeface="Garamond"/>
                <a:ea typeface="Garamond"/>
                <a:cs typeface="Garamond"/>
                <a:sym typeface="Garamond"/>
              </a:rPr>
              <a:t>Yosemite | Golden Gate | Olympic | Santa Monica Mountains | Channel Islands | Prince William Forest </a:t>
            </a:r>
            <a:endParaRPr b="0" i="0" sz="1400" u="none" cap="none" strike="noStrike">
              <a:solidFill>
                <a:srgbClr val="007239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descr="Yosemite_Long.png" id="125" name="Google Shape;125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51400" y="67430"/>
            <a:ext cx="4229100" cy="929264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2"/>
          <p:cNvSpPr txBox="1"/>
          <p:nvPr>
            <p:ph idx="1" type="body"/>
          </p:nvPr>
        </p:nvSpPr>
        <p:spPr>
          <a:xfrm>
            <a:off x="264809" y="1231357"/>
            <a:ext cx="8625191" cy="33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D5659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4D56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LYM Photo + All Location Footer">
  <p:cSld name="OLYM Photo + All Location Footer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3"/>
          <p:cNvSpPr/>
          <p:nvPr/>
        </p:nvSpPr>
        <p:spPr>
          <a:xfrm>
            <a:off x="0" y="1"/>
            <a:ext cx="9144000" cy="1065232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rotWithShape="0" dir="5400000" dist="23000">
              <a:srgbClr val="000000">
                <a:alpha val="3411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NatureBridge_logo_color.png" id="129" name="Google Shape;129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35177" y="261624"/>
            <a:ext cx="2154519" cy="450245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3"/>
          <p:cNvSpPr txBox="1"/>
          <p:nvPr/>
        </p:nvSpPr>
        <p:spPr>
          <a:xfrm>
            <a:off x="457200" y="4716402"/>
            <a:ext cx="822960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7239"/>
                </a:solidFill>
                <a:latin typeface="Garamond"/>
                <a:ea typeface="Garamond"/>
                <a:cs typeface="Garamond"/>
                <a:sym typeface="Garamond"/>
              </a:rPr>
              <a:t>Yosemite | Golden Gate | Olympic | Santa Monica Mountains | Channel Islands | Prince William Forest </a:t>
            </a:r>
            <a:endParaRPr b="0" i="0" sz="1400" u="none" cap="none" strike="noStrike">
              <a:solidFill>
                <a:srgbClr val="007239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descr="Olympic_Long.jpg" id="131" name="Google Shape;131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51401" y="66701"/>
            <a:ext cx="4229099" cy="929264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3"/>
          <p:cNvSpPr txBox="1"/>
          <p:nvPr>
            <p:ph idx="1" type="body"/>
          </p:nvPr>
        </p:nvSpPr>
        <p:spPr>
          <a:xfrm>
            <a:off x="264809" y="1231357"/>
            <a:ext cx="8625191" cy="34850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D5659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4D56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WI Photo + All Location Footer">
  <p:cSld name="PRWI Photo + All Location Footer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/>
          <p:nvPr/>
        </p:nvSpPr>
        <p:spPr>
          <a:xfrm>
            <a:off x="0" y="1"/>
            <a:ext cx="9144000" cy="1065232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rotWithShape="0" dir="5400000" dist="23000">
              <a:srgbClr val="000000">
                <a:alpha val="3411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NatureBridge_logo_color.png" id="135" name="Google Shape;135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35177" y="261624"/>
            <a:ext cx="2154519" cy="450245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4"/>
          <p:cNvSpPr txBox="1"/>
          <p:nvPr/>
        </p:nvSpPr>
        <p:spPr>
          <a:xfrm>
            <a:off x="457200" y="4716402"/>
            <a:ext cx="822960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7239"/>
                </a:solidFill>
                <a:latin typeface="Garamond"/>
                <a:ea typeface="Garamond"/>
                <a:cs typeface="Garamond"/>
                <a:sym typeface="Garamond"/>
              </a:rPr>
              <a:t>Yosemite | Golden Gate | Olympic | Santa Monica Mountains | Channel Islands | Prince William Forest </a:t>
            </a:r>
            <a:endParaRPr b="0" i="0" sz="1400" u="none" cap="none" strike="noStrike">
              <a:solidFill>
                <a:srgbClr val="007239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descr="PRWI_Long.jpg" id="137" name="Google Shape;137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38705" y="67430"/>
            <a:ext cx="4229095" cy="929263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4"/>
          <p:cNvSpPr txBox="1"/>
          <p:nvPr>
            <p:ph idx="1" type="body"/>
          </p:nvPr>
        </p:nvSpPr>
        <p:spPr>
          <a:xfrm>
            <a:off x="264809" y="1231357"/>
            <a:ext cx="8625191" cy="34850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D5659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4D56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AMO Photo + All Location Footer">
  <p:cSld name="SAMO Photo + All Location Footer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5"/>
          <p:cNvSpPr/>
          <p:nvPr/>
        </p:nvSpPr>
        <p:spPr>
          <a:xfrm>
            <a:off x="0" y="1"/>
            <a:ext cx="9144000" cy="1065232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rotWithShape="0" dir="5400000" dist="23000">
              <a:srgbClr val="000000">
                <a:alpha val="3411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NatureBridge_logo_color.png" id="141" name="Google Shape;141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35177" y="261624"/>
            <a:ext cx="2154519" cy="450245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5"/>
          <p:cNvSpPr txBox="1"/>
          <p:nvPr/>
        </p:nvSpPr>
        <p:spPr>
          <a:xfrm>
            <a:off x="457200" y="4716402"/>
            <a:ext cx="822960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7239"/>
                </a:solidFill>
                <a:latin typeface="Garamond"/>
                <a:ea typeface="Garamond"/>
                <a:cs typeface="Garamond"/>
                <a:sym typeface="Garamond"/>
              </a:rPr>
              <a:t>Yosemite | Golden Gate | Olympic | Santa Monica Mountains | Channel Islands | Prince William Forest </a:t>
            </a:r>
            <a:endParaRPr b="0" i="0" sz="1400" u="none" cap="none" strike="noStrike">
              <a:solidFill>
                <a:srgbClr val="007239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descr="Soca_long.jpg" id="143" name="Google Shape;143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51400" y="73530"/>
            <a:ext cx="4229100" cy="929264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5"/>
          <p:cNvSpPr txBox="1"/>
          <p:nvPr>
            <p:ph idx="1" type="body"/>
          </p:nvPr>
        </p:nvSpPr>
        <p:spPr>
          <a:xfrm>
            <a:off x="264809" y="1231357"/>
            <a:ext cx="8625191" cy="34850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D5659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4D56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NESC Title Slide">
  <p:cSld name="NESC Title Slid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0" y="0"/>
            <a:ext cx="9144000" cy="976463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rotWithShape="0" dir="5400000" dist="23000">
              <a:srgbClr val="000000">
                <a:alpha val="3411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NatureBridge_logo_color.png" id="22" name="Google Shape;22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5177" y="261624"/>
            <a:ext cx="2154519" cy="45024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4"/>
          <p:cNvSpPr txBox="1"/>
          <p:nvPr>
            <p:ph idx="1" type="body"/>
          </p:nvPr>
        </p:nvSpPr>
        <p:spPr>
          <a:xfrm>
            <a:off x="3092949" y="261938"/>
            <a:ext cx="5797051" cy="5095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algn="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DA83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6DA83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AMO Title Slide">
  <p:cSld name="SAMO Title Slid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>
            <a:off x="0" y="0"/>
            <a:ext cx="9144000" cy="976463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rotWithShape="0" dir="5400000" dist="23000">
              <a:srgbClr val="000000">
                <a:alpha val="3411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NatureBridge_logo_color.png" id="26" name="Google Shape;26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5177" y="261624"/>
            <a:ext cx="2154519" cy="450245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5"/>
          <p:cNvSpPr txBox="1"/>
          <p:nvPr>
            <p:ph idx="1" type="body"/>
          </p:nvPr>
        </p:nvSpPr>
        <p:spPr>
          <a:xfrm>
            <a:off x="3092949" y="261938"/>
            <a:ext cx="5797051" cy="5095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algn="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DA83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6DA83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AMO2 Title Slide">
  <p:cSld name="SAMO2 Title Slid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0" y="4167037"/>
            <a:ext cx="9144000" cy="976463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rotWithShape="0" dir="5400000" dist="23000">
              <a:srgbClr val="000000">
                <a:alpha val="3411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NatureBridge_logo_color.png" id="30" name="Google Shape;30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5177" y="4428661"/>
            <a:ext cx="2154519" cy="450245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6"/>
          <p:cNvSpPr txBox="1"/>
          <p:nvPr>
            <p:ph idx="1" type="body"/>
          </p:nvPr>
        </p:nvSpPr>
        <p:spPr>
          <a:xfrm>
            <a:off x="3092949" y="4428975"/>
            <a:ext cx="5797051" cy="5095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algn="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DA83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6DA83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WI Title Slide">
  <p:cSld name="PRWI Title Slid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/>
          <p:nvPr/>
        </p:nvSpPr>
        <p:spPr>
          <a:xfrm>
            <a:off x="0" y="4167037"/>
            <a:ext cx="9144000" cy="976463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rotWithShape="0" dir="5400000" dist="23000">
              <a:srgbClr val="000000">
                <a:alpha val="3411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NatureBridge_logo_color.png" id="34" name="Google Shape;3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5177" y="4428661"/>
            <a:ext cx="2154519" cy="450245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7"/>
          <p:cNvSpPr txBox="1"/>
          <p:nvPr>
            <p:ph idx="1" type="body"/>
          </p:nvPr>
        </p:nvSpPr>
        <p:spPr>
          <a:xfrm>
            <a:off x="3092949" y="4428975"/>
            <a:ext cx="5797051" cy="5095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algn="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DA83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6DA83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YOSE Title Slide">
  <p:cSld name="YOSE Title Slid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/>
          <p:nvPr/>
        </p:nvSpPr>
        <p:spPr>
          <a:xfrm>
            <a:off x="0" y="0"/>
            <a:ext cx="9144000" cy="976463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rotWithShape="0" dir="5400000" dist="23000">
              <a:srgbClr val="000000">
                <a:alpha val="3411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NatureBridge_logo_color.png" id="38" name="Google Shape;38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5177" y="261624"/>
            <a:ext cx="2154519" cy="450245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8"/>
          <p:cNvSpPr txBox="1"/>
          <p:nvPr>
            <p:ph idx="1" type="body"/>
          </p:nvPr>
        </p:nvSpPr>
        <p:spPr>
          <a:xfrm>
            <a:off x="3092949" y="261938"/>
            <a:ext cx="5797051" cy="5095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algn="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DA83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6DA83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FRC Title Slide">
  <p:cSld name="SFRC Title Slid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/>
          <p:nvPr/>
        </p:nvSpPr>
        <p:spPr>
          <a:xfrm>
            <a:off x="0" y="0"/>
            <a:ext cx="9144000" cy="976463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rotWithShape="0" dir="5400000" dist="23000">
              <a:srgbClr val="000000">
                <a:alpha val="3411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NatureBridge_logo_color.png" id="42" name="Google Shape;42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5177" y="261624"/>
            <a:ext cx="2154519" cy="450245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9"/>
          <p:cNvSpPr txBox="1"/>
          <p:nvPr>
            <p:ph idx="1" type="body"/>
          </p:nvPr>
        </p:nvSpPr>
        <p:spPr>
          <a:xfrm>
            <a:off x="3092949" y="261938"/>
            <a:ext cx="5797051" cy="5095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algn="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DA83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6DA83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LYM Title Slide">
  <p:cSld name="OLYM Title Slid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/>
          <p:nvPr/>
        </p:nvSpPr>
        <p:spPr>
          <a:xfrm>
            <a:off x="0" y="0"/>
            <a:ext cx="9144000" cy="976463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rotWithShape="0" dir="5400000" dist="23000">
              <a:srgbClr val="000000">
                <a:alpha val="3411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NatureBridge_logo_color.png" id="46" name="Google Shape;46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5177" y="261624"/>
            <a:ext cx="2154519" cy="450245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10"/>
          <p:cNvSpPr txBox="1"/>
          <p:nvPr>
            <p:ph idx="1" type="body"/>
          </p:nvPr>
        </p:nvSpPr>
        <p:spPr>
          <a:xfrm>
            <a:off x="3092949" y="261938"/>
            <a:ext cx="5797051" cy="5095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algn="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DA83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6DA83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5.png"/><Relationship Id="rId4" Type="http://schemas.openxmlformats.org/officeDocument/2006/relationships/image" Target="../media/image28.png"/><Relationship Id="rId9" Type="http://schemas.openxmlformats.org/officeDocument/2006/relationships/image" Target="../media/image47.png"/><Relationship Id="rId5" Type="http://schemas.openxmlformats.org/officeDocument/2006/relationships/image" Target="../media/image31.png"/><Relationship Id="rId6" Type="http://schemas.openxmlformats.org/officeDocument/2006/relationships/image" Target="../media/image41.png"/><Relationship Id="rId7" Type="http://schemas.openxmlformats.org/officeDocument/2006/relationships/image" Target="../media/image33.png"/><Relationship Id="rId8" Type="http://schemas.openxmlformats.org/officeDocument/2006/relationships/image" Target="../media/image4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8.png"/><Relationship Id="rId4" Type="http://schemas.openxmlformats.org/officeDocument/2006/relationships/image" Target="../media/image39.png"/><Relationship Id="rId9" Type="http://schemas.openxmlformats.org/officeDocument/2006/relationships/image" Target="../media/image42.png"/><Relationship Id="rId5" Type="http://schemas.openxmlformats.org/officeDocument/2006/relationships/image" Target="../media/image40.png"/><Relationship Id="rId6" Type="http://schemas.openxmlformats.org/officeDocument/2006/relationships/image" Target="../media/image52.png"/><Relationship Id="rId7" Type="http://schemas.openxmlformats.org/officeDocument/2006/relationships/image" Target="../media/image46.png"/><Relationship Id="rId8" Type="http://schemas.openxmlformats.org/officeDocument/2006/relationships/image" Target="../media/image44.png"/><Relationship Id="rId10" Type="http://schemas.openxmlformats.org/officeDocument/2006/relationships/image" Target="../media/image5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youtu.be/ytZL-m2OHuc" TargetMode="External"/><Relationship Id="rId4" Type="http://schemas.openxmlformats.org/officeDocument/2006/relationships/image" Target="../media/image3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5" Type="http://schemas.openxmlformats.org/officeDocument/2006/relationships/image" Target="../media/image37.jpg"/><Relationship Id="rId6" Type="http://schemas.openxmlformats.org/officeDocument/2006/relationships/image" Target="../media/image2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5.jpg"/><Relationship Id="rId4" Type="http://schemas.openxmlformats.org/officeDocument/2006/relationships/image" Target="../media/image2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5.png"/><Relationship Id="rId4" Type="http://schemas.openxmlformats.org/officeDocument/2006/relationships/image" Target="../media/image3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8.png"/><Relationship Id="rId4" Type="http://schemas.openxmlformats.org/officeDocument/2006/relationships/image" Target="../media/image32.png"/><Relationship Id="rId5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6"/>
          <p:cNvSpPr txBox="1"/>
          <p:nvPr>
            <p:ph idx="1" type="body"/>
          </p:nvPr>
        </p:nvSpPr>
        <p:spPr>
          <a:xfrm>
            <a:off x="3092949" y="4428975"/>
            <a:ext cx="5797200" cy="5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Parque Nacional de Yosemite</a:t>
            </a:r>
            <a:endParaRPr/>
          </a:p>
          <a:p>
            <a:pPr indent="0" lvl="0" marL="0" rtl="0" algn="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5"/>
          <p:cNvSpPr txBox="1"/>
          <p:nvPr>
            <p:ph idx="1" type="body"/>
          </p:nvPr>
        </p:nvSpPr>
        <p:spPr>
          <a:xfrm>
            <a:off x="3092949" y="261938"/>
            <a:ext cx="5797200" cy="5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rPr lang="en-US"/>
              <a:t>¿Qué traer consigo? Vestimenta</a:t>
            </a:r>
            <a:br>
              <a:rPr lang="en-US"/>
            </a:br>
            <a:endParaRPr/>
          </a:p>
        </p:txBody>
      </p:sp>
      <p:pic>
        <p:nvPicPr>
          <p:cNvPr id="218" name="Google Shape;218;p35"/>
          <p:cNvPicPr preferRelativeResize="0"/>
          <p:nvPr/>
        </p:nvPicPr>
        <p:blipFill rotWithShape="1">
          <a:blip r:embed="rId3">
            <a:alphaModFix/>
          </a:blip>
          <a:srcRect b="0" l="16590" r="0" t="0"/>
          <a:stretch/>
        </p:blipFill>
        <p:spPr>
          <a:xfrm>
            <a:off x="867370" y="1871600"/>
            <a:ext cx="3142856" cy="2826075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35"/>
          <p:cNvSpPr txBox="1"/>
          <p:nvPr/>
        </p:nvSpPr>
        <p:spPr>
          <a:xfrm>
            <a:off x="39750" y="1013925"/>
            <a:ext cx="9070200" cy="8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4D5659"/>
                </a:solidFill>
                <a:latin typeface="Arial"/>
                <a:ea typeface="Arial"/>
                <a:cs typeface="Arial"/>
                <a:sym typeface="Arial"/>
              </a:rPr>
              <a:t>Lo ideal es usar atuendos prácticos y funcionales, no necesariamente sofisticados.</a:t>
            </a:r>
            <a:br>
              <a:rPr b="0" i="0" lang="en-US" sz="1400" u="none" cap="none" strike="noStrike">
                <a:solidFill>
                  <a:srgbClr val="4D5659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400" u="none" cap="none" strike="noStrike">
                <a:solidFill>
                  <a:srgbClr val="4D5659"/>
                </a:solidFill>
                <a:latin typeface="Arial"/>
                <a:ea typeface="Arial"/>
                <a:cs typeface="Arial"/>
                <a:sym typeface="Arial"/>
              </a:rPr>
              <a:t>Lean la lista de equipo necesario con atención y prepárense para todo tipo de climas, así como para ensuciarse. </a:t>
            </a:r>
            <a:r>
              <a:rPr b="1" i="0" lang="en-US" sz="1400" u="none" cap="none" strike="noStrike">
                <a:solidFill>
                  <a:srgbClr val="4D5659"/>
                </a:solidFill>
                <a:latin typeface="Arial"/>
                <a:ea typeface="Arial"/>
                <a:cs typeface="Arial"/>
                <a:sym typeface="Arial"/>
              </a:rPr>
              <a:t>Siempre se requiere ropa para clima lluvioso.  </a:t>
            </a:r>
            <a:endParaRPr b="0" i="0" sz="1400" u="none" cap="none" strike="noStrike">
              <a:solidFill>
                <a:srgbClr val="4D56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20" name="Google Shape;220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4675" y="1874925"/>
            <a:ext cx="3768092" cy="2826075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5"/>
          <p:cNvSpPr txBox="1"/>
          <p:nvPr/>
        </p:nvSpPr>
        <p:spPr>
          <a:xfrm>
            <a:off x="4896675" y="4580225"/>
            <a:ext cx="3021300" cy="2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Para estadías en clima frío: octubre-abril</a:t>
            </a:r>
            <a:b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35"/>
          <p:cNvSpPr txBox="1"/>
          <p:nvPr/>
        </p:nvSpPr>
        <p:spPr>
          <a:xfrm>
            <a:off x="516825" y="4545275"/>
            <a:ext cx="3221400" cy="2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Para estadías en clima cálido: mayo-septiembre</a:t>
            </a:r>
            <a:b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35"/>
          <p:cNvSpPr txBox="1"/>
          <p:nvPr/>
        </p:nvSpPr>
        <p:spPr>
          <a:xfrm>
            <a:off x="2591225" y="2076350"/>
            <a:ext cx="1283700" cy="141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US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Capa ligera rompevientos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35"/>
          <p:cNvSpPr txBox="1"/>
          <p:nvPr/>
        </p:nvSpPr>
        <p:spPr>
          <a:xfrm>
            <a:off x="2321000" y="2217650"/>
            <a:ext cx="1283700" cy="141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US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Capa base de </a:t>
            </a:r>
            <a:r>
              <a:rPr b="0" i="0" lang="en-US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rendimiento</a:t>
            </a:r>
            <a:br>
              <a:rPr b="0" i="0" lang="en-US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35"/>
          <p:cNvSpPr txBox="1"/>
          <p:nvPr/>
        </p:nvSpPr>
        <p:spPr>
          <a:xfrm>
            <a:off x="7352650" y="1970775"/>
            <a:ext cx="704400" cy="141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Capa dura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35"/>
          <p:cNvSpPr txBox="1"/>
          <p:nvPr/>
        </p:nvSpPr>
        <p:spPr>
          <a:xfrm>
            <a:off x="6934225" y="2122900"/>
            <a:ext cx="897900" cy="141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US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Capa aislante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35"/>
          <p:cNvSpPr txBox="1"/>
          <p:nvPr/>
        </p:nvSpPr>
        <p:spPr>
          <a:xfrm>
            <a:off x="6285300" y="2275025"/>
            <a:ext cx="1113300" cy="141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US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Capa mediana de molletón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35"/>
          <p:cNvSpPr txBox="1"/>
          <p:nvPr/>
        </p:nvSpPr>
        <p:spPr>
          <a:xfrm>
            <a:off x="6285300" y="2506475"/>
            <a:ext cx="897900" cy="141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US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Capa base de lana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6"/>
          <p:cNvSpPr txBox="1"/>
          <p:nvPr>
            <p:ph idx="1" type="body"/>
          </p:nvPr>
        </p:nvSpPr>
        <p:spPr>
          <a:xfrm>
            <a:off x="3092949" y="261938"/>
            <a:ext cx="5797200" cy="5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rPr lang="en-US"/>
              <a:t>¿Qué traer consigo? Calzado</a:t>
            </a:r>
            <a:br>
              <a:rPr lang="en-US"/>
            </a:br>
            <a:endParaRPr/>
          </a:p>
        </p:txBody>
      </p:sp>
      <p:graphicFrame>
        <p:nvGraphicFramePr>
          <p:cNvPr id="234" name="Google Shape;234;p36"/>
          <p:cNvGraphicFramePr/>
          <p:nvPr/>
        </p:nvGraphicFramePr>
        <p:xfrm>
          <a:off x="306350" y="17897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{8142356F-EE9C-43FB-A529-0626FE1BE4DD}</a:tableStyleId>
              </a:tblPr>
              <a:tblGrid>
                <a:gridCol w="4274550"/>
                <a:gridCol w="4274550"/>
              </a:tblGrid>
              <a:tr h="4645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 u="none" cap="none" strike="noStrike">
                          <a:solidFill>
                            <a:srgbClr val="4D5659"/>
                          </a:solidFill>
                        </a:rPr>
                        <a:t>Sí</a:t>
                      </a:r>
                      <a:endParaRPr b="1" sz="1800" u="none" cap="none" strike="noStrike">
                        <a:solidFill>
                          <a:srgbClr val="4D5659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US" sz="1200" u="none" cap="none" strike="noStrike">
                          <a:solidFill>
                            <a:srgbClr val="4D5659"/>
                          </a:solidFill>
                        </a:rPr>
                        <a:t>Impermeables, por si llueve o nieva. En meses más cálidos, se puede usar calzado deportivo ahormado. </a:t>
                      </a:r>
                      <a:endParaRPr b="1" sz="1200" u="none" cap="none" strike="noStrike">
                        <a:solidFill>
                          <a:srgbClr val="4D5659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 u="none" cap="none" strike="noStrike">
                          <a:solidFill>
                            <a:srgbClr val="4D5659"/>
                          </a:solidFill>
                        </a:rPr>
                        <a:t>No</a:t>
                      </a:r>
                      <a:endParaRPr b="1" sz="1800" u="none" cap="none" strike="noStrike">
                        <a:solidFill>
                          <a:srgbClr val="4D5659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US" sz="1200" u="none" cap="none" strike="noStrike">
                          <a:solidFill>
                            <a:srgbClr val="4D5659"/>
                          </a:solidFill>
                        </a:rPr>
                        <a:t>Calzado que no sea lo suficientemente resistente o que se pueda estropear.</a:t>
                      </a:r>
                      <a:endParaRPr b="1" sz="1200" u="none" cap="none" strike="noStrike">
                        <a:solidFill>
                          <a:srgbClr val="4D5659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248092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235" name="Google Shape;235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74796" y="3649571"/>
            <a:ext cx="1911750" cy="110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44275" y="3596991"/>
            <a:ext cx="1785350" cy="118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6"/>
          <p:cNvPicPr preferRelativeResize="0"/>
          <p:nvPr/>
        </p:nvPicPr>
        <p:blipFill rotWithShape="1">
          <a:blip r:embed="rId5">
            <a:alphaModFix/>
          </a:blip>
          <a:srcRect b="13274" l="0" r="0" t="14801"/>
          <a:stretch/>
        </p:blipFill>
        <p:spPr>
          <a:xfrm>
            <a:off x="5350625" y="2695525"/>
            <a:ext cx="1395875" cy="100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82546" y="2654896"/>
            <a:ext cx="1722400" cy="129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125800" y="3645175"/>
            <a:ext cx="1189325" cy="118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021275" y="2667925"/>
            <a:ext cx="1515400" cy="151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6"/>
          <p:cNvPicPr preferRelativeResize="0"/>
          <p:nvPr/>
        </p:nvPicPr>
        <p:blipFill rotWithShape="1">
          <a:blip r:embed="rId9">
            <a:alphaModFix/>
          </a:blip>
          <a:srcRect b="16650" l="7749" r="0" t="23711"/>
          <a:stretch/>
        </p:blipFill>
        <p:spPr>
          <a:xfrm>
            <a:off x="495075" y="3891475"/>
            <a:ext cx="1340025" cy="866275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36"/>
          <p:cNvSpPr txBox="1"/>
          <p:nvPr/>
        </p:nvSpPr>
        <p:spPr>
          <a:xfrm>
            <a:off x="173750" y="1095450"/>
            <a:ext cx="8814300" cy="6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4D5659"/>
                </a:solidFill>
                <a:latin typeface="Arial"/>
                <a:ea typeface="Arial"/>
                <a:cs typeface="Arial"/>
                <a:sym typeface="Arial"/>
              </a:rPr>
              <a:t>Traigan zapatos de uso rudo y ahormados para hacer senderismo </a:t>
            </a:r>
            <a:br>
              <a:rPr b="0" i="0" lang="en-US" sz="1400" u="none" cap="none" strike="noStrike">
                <a:solidFill>
                  <a:srgbClr val="4D5659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400" u="none" cap="none" strike="noStrike">
                <a:solidFill>
                  <a:srgbClr val="4D5659"/>
                </a:solidFill>
                <a:latin typeface="Arial"/>
                <a:ea typeface="Arial"/>
                <a:cs typeface="Arial"/>
                <a:sym typeface="Arial"/>
              </a:rPr>
              <a:t>(pueden traer otros zapatos extra para andar en el campamento).</a:t>
            </a:r>
            <a:br>
              <a:rPr b="0" i="0" lang="en-US" sz="1400" u="none" cap="none" strike="noStrike">
                <a:solidFill>
                  <a:srgbClr val="4D5659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400" u="none" cap="none" strike="noStrike">
              <a:solidFill>
                <a:srgbClr val="4D565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7"/>
          <p:cNvSpPr txBox="1"/>
          <p:nvPr>
            <p:ph idx="1" type="body"/>
          </p:nvPr>
        </p:nvSpPr>
        <p:spPr>
          <a:xfrm>
            <a:off x="3092949" y="261938"/>
            <a:ext cx="5797200" cy="5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rPr lang="en-US"/>
              <a:t>¿Qué traer consigo? Equipo necesario</a:t>
            </a:r>
            <a:br>
              <a:rPr lang="en-US"/>
            </a:br>
            <a:endParaRPr/>
          </a:p>
        </p:txBody>
      </p:sp>
      <p:pic>
        <p:nvPicPr>
          <p:cNvPr id="248" name="Google Shape;248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0900" y="1132400"/>
            <a:ext cx="1973800" cy="197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31275" y="1289275"/>
            <a:ext cx="2411375" cy="241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308100" y="1241200"/>
            <a:ext cx="1242475" cy="124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308100" y="2495450"/>
            <a:ext cx="1115750" cy="111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7"/>
          <p:cNvPicPr preferRelativeResize="0"/>
          <p:nvPr/>
        </p:nvPicPr>
        <p:blipFill rotWithShape="1">
          <a:blip r:embed="rId7">
            <a:alphaModFix/>
          </a:blip>
          <a:srcRect b="0" l="28272" r="22530" t="0"/>
          <a:stretch/>
        </p:blipFill>
        <p:spPr>
          <a:xfrm>
            <a:off x="8175225" y="1358050"/>
            <a:ext cx="914975" cy="185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264576" y="1518998"/>
            <a:ext cx="1010025" cy="1698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887447" y="3289922"/>
            <a:ext cx="1648200" cy="164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54813" y="3717900"/>
            <a:ext cx="1440775" cy="1440775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37"/>
          <p:cNvSpPr txBox="1"/>
          <p:nvPr/>
        </p:nvSpPr>
        <p:spPr>
          <a:xfrm>
            <a:off x="3544275" y="3894675"/>
            <a:ext cx="1497300" cy="7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4D5659"/>
                </a:solidFill>
                <a:latin typeface="Arial"/>
                <a:ea typeface="Arial"/>
                <a:cs typeface="Arial"/>
                <a:sym typeface="Arial"/>
              </a:rPr>
              <a:t>Pantalones y chamarra impermeables o poncho y paraguas</a:t>
            </a:r>
            <a:br>
              <a:rPr b="1" i="0" lang="en-US" sz="1400" u="none" cap="none" strike="noStrike">
                <a:solidFill>
                  <a:srgbClr val="4D5659"/>
                </a:solidFill>
                <a:latin typeface="Arial"/>
                <a:ea typeface="Arial"/>
                <a:cs typeface="Arial"/>
                <a:sym typeface="Arial"/>
              </a:rPr>
            </a:br>
            <a:endParaRPr b="1" i="0" sz="1400" u="none" cap="none" strike="noStrike">
              <a:solidFill>
                <a:srgbClr val="4D56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37"/>
          <p:cNvSpPr txBox="1"/>
          <p:nvPr/>
        </p:nvSpPr>
        <p:spPr>
          <a:xfrm>
            <a:off x="7535650" y="3560000"/>
            <a:ext cx="1327800" cy="9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4D5659"/>
                </a:solidFill>
                <a:latin typeface="Arial"/>
                <a:ea typeface="Arial"/>
                <a:cs typeface="Arial"/>
                <a:sym typeface="Arial"/>
              </a:rPr>
              <a:t>Paliacate / Pañuelo para guardar el almuerzo para la caminata</a:t>
            </a:r>
            <a:br>
              <a:rPr b="1" i="0" lang="en-US" sz="1400" u="none" cap="none" strike="noStrike">
                <a:solidFill>
                  <a:srgbClr val="4D5659"/>
                </a:solidFill>
                <a:latin typeface="Arial"/>
                <a:ea typeface="Arial"/>
                <a:cs typeface="Arial"/>
                <a:sym typeface="Arial"/>
              </a:rPr>
            </a:br>
            <a:endParaRPr b="1" i="0" sz="1400" u="none" cap="none" strike="noStrike">
              <a:solidFill>
                <a:srgbClr val="4D56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37"/>
          <p:cNvSpPr txBox="1"/>
          <p:nvPr/>
        </p:nvSpPr>
        <p:spPr>
          <a:xfrm>
            <a:off x="5900000" y="2086500"/>
            <a:ext cx="1440900" cy="9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sng" cap="none" strike="noStrike">
                <a:solidFill>
                  <a:srgbClr val="4D5659"/>
                </a:solidFill>
                <a:latin typeface="Arial"/>
                <a:ea typeface="Arial"/>
                <a:cs typeface="Arial"/>
                <a:sym typeface="Arial"/>
              </a:rPr>
              <a:t>DOS</a:t>
            </a:r>
            <a:endParaRPr b="1" i="0" sz="1400" u="sng" cap="none" strike="noStrike">
              <a:solidFill>
                <a:srgbClr val="4D56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4D5659"/>
                </a:solidFill>
                <a:latin typeface="Arial"/>
                <a:ea typeface="Arial"/>
                <a:cs typeface="Arial"/>
                <a:sym typeface="Arial"/>
              </a:rPr>
              <a:t>botellas de agua de 1 litro</a:t>
            </a:r>
            <a:br>
              <a:rPr b="1" i="0" lang="en-US" sz="1400" u="none" cap="none" strike="noStrike">
                <a:solidFill>
                  <a:srgbClr val="4D5659"/>
                </a:solidFill>
                <a:latin typeface="Arial"/>
                <a:ea typeface="Arial"/>
                <a:cs typeface="Arial"/>
                <a:sym typeface="Arial"/>
              </a:rPr>
            </a:br>
            <a:endParaRPr b="1" i="0" sz="1400" u="none" cap="none" strike="noStrike">
              <a:solidFill>
                <a:srgbClr val="4D56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37"/>
          <p:cNvSpPr txBox="1"/>
          <p:nvPr/>
        </p:nvSpPr>
        <p:spPr>
          <a:xfrm>
            <a:off x="43900" y="3182400"/>
            <a:ext cx="2744400" cy="31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4D5659"/>
                </a:solidFill>
                <a:latin typeface="Arial"/>
                <a:ea typeface="Arial"/>
                <a:cs typeface="Arial"/>
                <a:sym typeface="Arial"/>
              </a:rPr>
              <a:t>Nada de bolsas con cordeles</a:t>
            </a:r>
            <a:br>
              <a:rPr b="1" i="0" lang="en-US" sz="1400" u="none" cap="none" strike="noStrike">
                <a:solidFill>
                  <a:srgbClr val="4D5659"/>
                </a:solidFill>
                <a:latin typeface="Arial"/>
                <a:ea typeface="Arial"/>
                <a:cs typeface="Arial"/>
                <a:sym typeface="Arial"/>
              </a:rPr>
            </a:br>
            <a:endParaRPr b="1" i="0" sz="1400" u="none" cap="none" strike="noStrike">
              <a:solidFill>
                <a:srgbClr val="4D56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37"/>
          <p:cNvSpPr/>
          <p:nvPr/>
        </p:nvSpPr>
        <p:spPr>
          <a:xfrm>
            <a:off x="476350" y="3560000"/>
            <a:ext cx="1762200" cy="1507200"/>
          </a:xfrm>
          <a:prstGeom prst="noSmoking">
            <a:avLst>
              <a:gd fmla="val 8724" name="adj"/>
            </a:avLst>
          </a:prstGeom>
          <a:solidFill>
            <a:srgbClr val="FF000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8"/>
          <p:cNvSpPr txBox="1"/>
          <p:nvPr>
            <p:ph idx="1" type="body"/>
          </p:nvPr>
        </p:nvSpPr>
        <p:spPr>
          <a:xfrm>
            <a:off x="3092949" y="261938"/>
            <a:ext cx="5797200" cy="5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rPr lang="en-US"/>
              <a:t>Reglas para los alumnos y las familias</a:t>
            </a:r>
            <a:br>
              <a:rPr lang="en-US"/>
            </a:br>
            <a:endParaRPr/>
          </a:p>
        </p:txBody>
      </p:sp>
      <p:sp>
        <p:nvSpPr>
          <p:cNvPr id="266" name="Google Shape;266;p38"/>
          <p:cNvSpPr/>
          <p:nvPr>
            <p:ph idx="2" type="pic"/>
          </p:nvPr>
        </p:nvSpPr>
        <p:spPr>
          <a:xfrm>
            <a:off x="470400" y="1252550"/>
            <a:ext cx="8141400" cy="36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D5659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4D5659"/>
                </a:solidFill>
                <a:latin typeface="Arial"/>
                <a:ea typeface="Arial"/>
                <a:cs typeface="Arial"/>
                <a:sym typeface="Arial"/>
              </a:rPr>
              <a:t>Los padres son responsables de recoger a sus hijos en Yosemite si se encuentran demasiado enfermos para realizar las actividades, se lesionan o son expulsados por alguna falta de conducta. </a:t>
            </a:r>
            <a:endParaRPr b="0" i="0" sz="1400" u="none" cap="none" strike="noStrike">
              <a:solidFill>
                <a:srgbClr val="4D56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659"/>
              </a:buClr>
              <a:buSzPts val="18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4D5659"/>
                </a:solidFill>
                <a:latin typeface="Arial"/>
                <a:ea typeface="Arial"/>
                <a:cs typeface="Arial"/>
                <a:sym typeface="Arial"/>
              </a:rPr>
              <a:t>Es importante demostrar un comportamiento prudente e incluyente. Se espera que los estudiantes acaten las reglas de conducta. </a:t>
            </a:r>
            <a:r>
              <a:rPr b="1" i="0" lang="en-US" sz="1400" u="none" cap="none" strike="noStrike">
                <a:solidFill>
                  <a:srgbClr val="4D5659"/>
                </a:solidFill>
                <a:latin typeface="Arial"/>
                <a:ea typeface="Arial"/>
                <a:cs typeface="Arial"/>
                <a:sym typeface="Arial"/>
              </a:rPr>
              <a:t>Los estudiantes deben leer las expectativas de conducta antes de presentarse. </a:t>
            </a:r>
            <a:br>
              <a:rPr b="1" i="0" lang="en-US" sz="1800" u="none" cap="none" strike="noStrike">
                <a:solidFill>
                  <a:srgbClr val="4D5659"/>
                </a:solidFill>
                <a:latin typeface="Arial"/>
                <a:ea typeface="Arial"/>
                <a:cs typeface="Arial"/>
                <a:sym typeface="Arial"/>
              </a:rPr>
            </a:br>
            <a:endParaRPr b="1" i="0" sz="1800" u="none" cap="none" strike="noStrike">
              <a:solidFill>
                <a:srgbClr val="4D56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659"/>
              </a:buClr>
              <a:buSzPts val="1800"/>
              <a:buFont typeface="Arial"/>
              <a:buChar char="•"/>
            </a:pPr>
            <a:r>
              <a:rPr b="0" i="1" lang="en-US" sz="1800" u="none" cap="none" strike="noStrike">
                <a:solidFill>
                  <a:srgbClr val="4D5659"/>
                </a:solidFill>
                <a:latin typeface="Arial"/>
                <a:ea typeface="Arial"/>
                <a:cs typeface="Arial"/>
                <a:sym typeface="Arial"/>
              </a:rPr>
              <a:t>Política de NatureBridge acerca de teléfonos celulares:</a:t>
            </a:r>
            <a:endParaRPr b="0" i="1" sz="1800" u="none" cap="none" strike="noStrike">
              <a:solidFill>
                <a:srgbClr val="4D56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1" i="0" lang="en-US" sz="1400" u="none" cap="none" strike="noStrike">
                <a:solidFill>
                  <a:srgbClr val="4D5659"/>
                </a:solidFill>
                <a:latin typeface="Arial"/>
                <a:ea typeface="Arial"/>
                <a:cs typeface="Arial"/>
                <a:sym typeface="Arial"/>
              </a:rPr>
              <a:t>Política [4.16] </a:t>
            </a:r>
            <a:r>
              <a:rPr b="0" i="0" lang="en-US" sz="1400" u="none" cap="none" strike="noStrike">
                <a:solidFill>
                  <a:srgbClr val="4D5659"/>
                </a:solidFill>
                <a:latin typeface="Arial"/>
                <a:ea typeface="Arial"/>
                <a:cs typeface="Arial"/>
                <a:sym typeface="Arial"/>
              </a:rPr>
              <a:t>Cuando los estudiantes estén en grupos de aprendizaje con los instructores o chaperones de la escuela, los teléfonos celulares deben estar en modo avión y solamente pueden utilizarse para tomar fotografías o video, o para proyectos escolares específicos. Cuando no se encuentren en grupos de aprendizaje, el uso de los teléfonos celulares será bajo la supervisión de instructores y chaperones. Los estudiantes no pueden usar teléfonos celulares en los dormitorios, los comedores o los baños de NatureBridge.</a:t>
            </a:r>
            <a:endParaRPr b="0" i="0" sz="1400" u="none" cap="none" strike="noStrike">
              <a:solidFill>
                <a:srgbClr val="4D56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1" sz="1800" u="none" cap="none" strike="noStrike">
              <a:solidFill>
                <a:srgbClr val="4D5659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9"/>
          <p:cNvSpPr txBox="1"/>
          <p:nvPr>
            <p:ph idx="1" type="body"/>
          </p:nvPr>
        </p:nvSpPr>
        <p:spPr>
          <a:xfrm>
            <a:off x="3092949" y="261938"/>
            <a:ext cx="5797200" cy="5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rPr lang="en-US"/>
              <a:t>Siguientes pasos</a:t>
            </a:r>
            <a:endParaRPr/>
          </a:p>
        </p:txBody>
      </p:sp>
      <p:sp>
        <p:nvSpPr>
          <p:cNvPr id="272" name="Google Shape;272;p39"/>
          <p:cNvSpPr/>
          <p:nvPr>
            <p:ph idx="2" type="pic"/>
          </p:nvPr>
        </p:nvSpPr>
        <p:spPr>
          <a:xfrm>
            <a:off x="142875" y="1100150"/>
            <a:ext cx="4429200" cy="16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07975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D5659"/>
              </a:buClr>
              <a:buSzPts val="1250"/>
              <a:buFont typeface="Arial"/>
              <a:buChar char="•"/>
            </a:pPr>
            <a:r>
              <a:rPr b="0" i="0" lang="en-US" sz="1250" u="none" cap="none" strike="noStrike">
                <a:solidFill>
                  <a:srgbClr val="4D5659"/>
                </a:solidFill>
                <a:latin typeface="Arial"/>
                <a:ea typeface="Arial"/>
                <a:cs typeface="Arial"/>
                <a:sym typeface="Arial"/>
              </a:rPr>
              <a:t>Formularios de registro:</a:t>
            </a:r>
            <a:endParaRPr b="0" i="0" sz="1250" u="none" cap="none" strike="noStrike">
              <a:solidFill>
                <a:srgbClr val="4D56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0" i="0" lang="en-US" sz="1250" u="none" cap="none" strike="noStrike">
                <a:solidFill>
                  <a:srgbClr val="4D5659"/>
                </a:solidFill>
                <a:latin typeface="Arial"/>
                <a:ea typeface="Arial"/>
                <a:cs typeface="Arial"/>
                <a:sym typeface="Arial"/>
              </a:rPr>
              <a:t>El coordinador de planeación de su escuela les enviará por correo electrónico el enlace al formulario de registro en línea de NatureBridge.</a:t>
            </a:r>
            <a:br>
              <a:rPr b="0" i="0" lang="en-US" sz="1250" u="none" cap="none" strike="noStrike">
                <a:solidFill>
                  <a:srgbClr val="4D5659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250" u="none" cap="none" strike="noStrike">
              <a:solidFill>
                <a:srgbClr val="4D56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7975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D5659"/>
              </a:buClr>
              <a:buSzPts val="1250"/>
              <a:buFont typeface="Arial"/>
              <a:buChar char="•"/>
            </a:pPr>
            <a:r>
              <a:rPr b="0" i="0" lang="en-US" sz="1250" u="none" cap="none" strike="noStrike">
                <a:solidFill>
                  <a:srgbClr val="4D5659"/>
                </a:solidFill>
                <a:latin typeface="Arial"/>
                <a:ea typeface="Arial"/>
                <a:cs typeface="Arial"/>
                <a:sym typeface="Arial"/>
              </a:rPr>
              <a:t>Métodos de comunicación:</a:t>
            </a:r>
            <a:endParaRPr b="0" i="0" sz="1250" u="none" cap="none" strike="noStrike">
              <a:solidFill>
                <a:srgbClr val="4D56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0" i="0" lang="en-US" sz="1250" u="none" cap="none" strike="noStrike">
                <a:solidFill>
                  <a:srgbClr val="4D5659"/>
                </a:solidFill>
                <a:latin typeface="Arial"/>
                <a:ea typeface="Arial"/>
                <a:cs typeface="Arial"/>
                <a:sym typeface="Arial"/>
              </a:rPr>
              <a:t>NatureBridge estará en contacto directo con el coordinador de planeación de su escuela. Dirijan todas sus preguntas a dicha persona.</a:t>
            </a:r>
            <a:br>
              <a:rPr b="0" i="0" lang="en-US" sz="1250" u="none" cap="none" strike="noStrike">
                <a:solidFill>
                  <a:srgbClr val="4D5659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250" u="none" cap="none" strike="noStrike">
              <a:solidFill>
                <a:srgbClr val="4D56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7975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D5659"/>
              </a:buClr>
              <a:buSzPts val="1250"/>
              <a:buFont typeface="Arial"/>
              <a:buChar char="•"/>
            </a:pPr>
            <a:r>
              <a:rPr b="0" i="0" lang="en-US" sz="1250" u="none" cap="none" strike="noStrike">
                <a:solidFill>
                  <a:srgbClr val="4D5659"/>
                </a:solidFill>
                <a:latin typeface="Arial"/>
                <a:ea typeface="Arial"/>
                <a:cs typeface="Arial"/>
                <a:sym typeface="Arial"/>
              </a:rPr>
              <a:t>Cronograma y calendario:</a:t>
            </a:r>
            <a:endParaRPr b="0" i="0" sz="1250" u="none" cap="none" strike="noStrike">
              <a:solidFill>
                <a:srgbClr val="4D56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0" i="0" lang="en-US" sz="1250" u="none" cap="none" strike="noStrike">
                <a:solidFill>
                  <a:srgbClr val="4D5659"/>
                </a:solidFill>
                <a:latin typeface="Arial"/>
                <a:ea typeface="Arial"/>
                <a:cs typeface="Arial"/>
                <a:sym typeface="Arial"/>
              </a:rPr>
              <a:t>Acaten todos los plazos que indique el coordinador de planeación de su escuela. De este modo, NatureBridge puede brindar un programa de la más alta calidad y mayor seguridad para el alumno.</a:t>
            </a:r>
            <a:br>
              <a:rPr b="0" i="0" lang="en-US" sz="1250" u="none" cap="none" strike="noStrike">
                <a:solidFill>
                  <a:srgbClr val="4D5659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250" u="none" cap="none" strike="noStrike">
              <a:solidFill>
                <a:srgbClr val="4D56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7975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D5659"/>
              </a:buClr>
              <a:buSzPts val="1250"/>
              <a:buFont typeface="Arial"/>
              <a:buChar char="•"/>
            </a:pPr>
            <a:r>
              <a:rPr b="0" i="1" lang="en-US" sz="1250" u="none" cap="none" strike="noStrike">
                <a:solidFill>
                  <a:srgbClr val="4D5659"/>
                </a:solidFill>
                <a:latin typeface="Arial"/>
                <a:ea typeface="Arial"/>
                <a:cs typeface="Arial"/>
                <a:sym typeface="Arial"/>
              </a:rPr>
              <a:t>Persona de contacto:</a:t>
            </a:r>
            <a:endParaRPr b="0" i="1" sz="1250" u="none" cap="none" strike="noStrike">
              <a:solidFill>
                <a:srgbClr val="4D56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0" i="1" lang="en-US" sz="1250" u="none" cap="none" strike="noStrike">
                <a:solidFill>
                  <a:srgbClr val="4D5659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(Insert name of school planning coordinator)</a:t>
            </a:r>
            <a:endParaRPr b="0" i="1" sz="1250" u="none" cap="none" strike="noStrike">
              <a:solidFill>
                <a:srgbClr val="4D5659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1" sz="1250" u="none" cap="none" strike="noStrike">
              <a:solidFill>
                <a:srgbClr val="4D5659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yose esci 3.jpg" id="273" name="Google Shape;273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20658" y="1398214"/>
            <a:ext cx="4353000" cy="326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/>
          <p:nvPr>
            <p:ph idx="1" type="body"/>
          </p:nvPr>
        </p:nvSpPr>
        <p:spPr>
          <a:xfrm>
            <a:off x="3092949" y="261938"/>
            <a:ext cx="5797200" cy="5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rPr lang="en-US"/>
              <a:t>Información general</a:t>
            </a:r>
            <a:endParaRPr/>
          </a:p>
        </p:txBody>
      </p:sp>
      <p:sp>
        <p:nvSpPr>
          <p:cNvPr id="155" name="Google Shape;155;p27"/>
          <p:cNvSpPr txBox="1"/>
          <p:nvPr>
            <p:ph idx="1" type="body"/>
          </p:nvPr>
        </p:nvSpPr>
        <p:spPr>
          <a:xfrm>
            <a:off x="264800" y="1371500"/>
            <a:ext cx="4307100" cy="33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1800"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659"/>
              </a:buClr>
              <a:buSzPts val="1800"/>
              <a:buChar char="●"/>
            </a:pPr>
            <a:r>
              <a:rPr lang="en-US" sz="1800">
                <a:solidFill>
                  <a:srgbClr val="4D5659"/>
                </a:solidFill>
              </a:rPr>
              <a:t>¿Por qué NatureBridge?	</a:t>
            </a:r>
            <a:br>
              <a:rPr lang="en-US" sz="1800">
                <a:solidFill>
                  <a:srgbClr val="4D5659"/>
                </a:solidFill>
              </a:rPr>
            </a:br>
            <a:r>
              <a:rPr lang="en-US" sz="1800">
                <a:solidFill>
                  <a:srgbClr val="4D5659"/>
                </a:solidFill>
              </a:rPr>
              <a:t>			</a:t>
            </a:r>
            <a:endParaRPr sz="1800">
              <a:solidFill>
                <a:srgbClr val="4D5659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659"/>
              </a:buClr>
              <a:buSzPts val="1800"/>
              <a:buChar char="●"/>
            </a:pPr>
            <a:r>
              <a:rPr lang="en-US" sz="1800">
                <a:solidFill>
                  <a:srgbClr val="4D5659"/>
                </a:solidFill>
              </a:rPr>
              <a:t>El salón de clases de Yosemite		</a:t>
            </a:r>
            <a:br>
              <a:rPr lang="en-US" sz="1800">
                <a:solidFill>
                  <a:srgbClr val="4D5659"/>
                </a:solidFill>
              </a:rPr>
            </a:br>
            <a:r>
              <a:rPr lang="en-US" sz="1800">
                <a:solidFill>
                  <a:srgbClr val="4D5659"/>
                </a:solidFill>
              </a:rPr>
              <a:t>		</a:t>
            </a:r>
            <a:endParaRPr sz="1800">
              <a:solidFill>
                <a:srgbClr val="4D5659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659"/>
              </a:buClr>
              <a:buSzPts val="1800"/>
              <a:buChar char="●"/>
            </a:pPr>
            <a:r>
              <a:rPr lang="en-US" sz="1800">
                <a:solidFill>
                  <a:srgbClr val="4D5659"/>
                </a:solidFill>
              </a:rPr>
              <a:t>Un día típico en Yosemite</a:t>
            </a:r>
            <a:br>
              <a:rPr lang="en-US" sz="1800">
                <a:solidFill>
                  <a:srgbClr val="4D5659"/>
                </a:solidFill>
              </a:rPr>
            </a:br>
            <a:endParaRPr sz="1800">
              <a:solidFill>
                <a:srgbClr val="4D5659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659"/>
              </a:buClr>
              <a:buSzPts val="1800"/>
              <a:buChar char="●"/>
            </a:pPr>
            <a:r>
              <a:rPr lang="en-US" sz="1800">
                <a:solidFill>
                  <a:srgbClr val="4D5659"/>
                </a:solidFill>
              </a:rPr>
              <a:t>Grupos de aprendizaje</a:t>
            </a:r>
            <a:endParaRPr/>
          </a:p>
        </p:txBody>
      </p:sp>
      <p:sp>
        <p:nvSpPr>
          <p:cNvPr id="156" name="Google Shape;156;p27"/>
          <p:cNvSpPr txBox="1"/>
          <p:nvPr/>
        </p:nvSpPr>
        <p:spPr>
          <a:xfrm>
            <a:off x="4815900" y="1391350"/>
            <a:ext cx="4150500" cy="31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4D56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659"/>
              </a:buClr>
              <a:buSzPts val="1800"/>
              <a:buFont typeface="Arial"/>
              <a:buChar char="●"/>
            </a:pPr>
            <a:r>
              <a:rPr b="0" i="0" lang="en-US" sz="1800" u="none" cap="none" strike="noStrike">
                <a:solidFill>
                  <a:srgbClr val="4D5659"/>
                </a:solidFill>
                <a:latin typeface="Arial"/>
                <a:ea typeface="Arial"/>
                <a:cs typeface="Arial"/>
                <a:sym typeface="Arial"/>
              </a:rPr>
              <a:t>Alojamiento en Yosemite</a:t>
            </a:r>
            <a:br>
              <a:rPr b="0" i="0" lang="en-US" sz="1800" u="none" cap="none" strike="noStrike">
                <a:solidFill>
                  <a:srgbClr val="4D5659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rgbClr val="4D56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659"/>
              </a:buClr>
              <a:buSzPts val="1800"/>
              <a:buFont typeface="Arial"/>
              <a:buChar char="●"/>
            </a:pPr>
            <a:r>
              <a:rPr b="0" i="0" lang="en-US" sz="1800" u="none" cap="none" strike="noStrike">
                <a:solidFill>
                  <a:srgbClr val="4D5659"/>
                </a:solidFill>
                <a:latin typeface="Arial"/>
                <a:ea typeface="Arial"/>
                <a:cs typeface="Arial"/>
                <a:sym typeface="Arial"/>
              </a:rPr>
              <a:t>¿Qué traer consigo?</a:t>
            </a:r>
            <a:br>
              <a:rPr b="0" i="0" lang="en-US" sz="1800" u="none" cap="none" strike="noStrike">
                <a:solidFill>
                  <a:srgbClr val="4D5659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rgbClr val="4D56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659"/>
              </a:buClr>
              <a:buSzPts val="1800"/>
              <a:buFont typeface="Arial"/>
              <a:buChar char="●"/>
            </a:pPr>
            <a:r>
              <a:rPr b="0" i="0" lang="en-US" sz="1800" u="none" cap="none" strike="noStrike">
                <a:solidFill>
                  <a:srgbClr val="4D5659"/>
                </a:solidFill>
                <a:latin typeface="Arial"/>
                <a:ea typeface="Arial"/>
                <a:cs typeface="Arial"/>
                <a:sym typeface="Arial"/>
              </a:rPr>
              <a:t>Reglas para los alumnos y las familias</a:t>
            </a:r>
            <a:br>
              <a:rPr b="0" i="0" lang="en-US" sz="1800" u="none" cap="none" strike="noStrike">
                <a:solidFill>
                  <a:srgbClr val="4D5659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rgbClr val="4D56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659"/>
              </a:buClr>
              <a:buSzPts val="1800"/>
              <a:buFont typeface="Arial"/>
              <a:buChar char="●"/>
            </a:pPr>
            <a:r>
              <a:rPr b="0" i="0" lang="en-US" sz="1800" u="none" cap="none" strike="noStrike">
                <a:solidFill>
                  <a:srgbClr val="4D5659"/>
                </a:solidFill>
                <a:latin typeface="Arial"/>
                <a:ea typeface="Arial"/>
                <a:cs typeface="Arial"/>
                <a:sym typeface="Arial"/>
              </a:rPr>
              <a:t>Siguientes pasos</a:t>
            </a:r>
            <a:endParaRPr b="0" i="0" sz="1800" u="none" cap="none" strike="noStrike">
              <a:solidFill>
                <a:srgbClr val="4D56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4D565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8"/>
          <p:cNvSpPr txBox="1"/>
          <p:nvPr>
            <p:ph idx="1" type="body"/>
          </p:nvPr>
        </p:nvSpPr>
        <p:spPr>
          <a:xfrm>
            <a:off x="3092949" y="261938"/>
            <a:ext cx="5797200" cy="5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rPr lang="en-US">
                <a:solidFill>
                  <a:srgbClr val="6DA838"/>
                </a:solidFill>
              </a:rPr>
              <a:t>¿Por qué NatureBridge?</a:t>
            </a:r>
            <a:endParaRPr/>
          </a:p>
        </p:txBody>
      </p:sp>
      <p:pic>
        <p:nvPicPr>
          <p:cNvPr id="162" name="Google Shape;162;p28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33499" y="1386225"/>
            <a:ext cx="5468125" cy="304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9"/>
          <p:cNvSpPr txBox="1"/>
          <p:nvPr>
            <p:ph idx="1" type="body"/>
          </p:nvPr>
        </p:nvSpPr>
        <p:spPr>
          <a:xfrm>
            <a:off x="3092949" y="261938"/>
            <a:ext cx="5797200" cy="5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rPr lang="en-US"/>
              <a:t>El salón de clases de Yosemite</a:t>
            </a:r>
            <a:endParaRPr/>
          </a:p>
        </p:txBody>
      </p:sp>
      <p:pic>
        <p:nvPicPr>
          <p:cNvPr descr="hiking thru meadow with Sentinel Rock.jpg" id="168" name="Google Shape;168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61364" y="1472188"/>
            <a:ext cx="2029924" cy="27041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mpolindo2010trust - Copy.JPG" id="169" name="Google Shape;169;p29"/>
          <p:cNvPicPr preferRelativeResize="0"/>
          <p:nvPr/>
        </p:nvPicPr>
        <p:blipFill rotWithShape="1">
          <a:blip r:embed="rId4">
            <a:alphaModFix/>
          </a:blip>
          <a:srcRect b="0" l="18052" r="0" t="0"/>
          <a:stretch/>
        </p:blipFill>
        <p:spPr>
          <a:xfrm>
            <a:off x="5329600" y="2028575"/>
            <a:ext cx="2303748" cy="21085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RC 2012 Amber and Deeps group (14).JPG" id="170" name="Google Shape;170;p29"/>
          <p:cNvPicPr preferRelativeResize="0"/>
          <p:nvPr/>
        </p:nvPicPr>
        <p:blipFill rotWithShape="1">
          <a:blip r:embed="rId5">
            <a:alphaModFix/>
          </a:blip>
          <a:srcRect b="0" l="0" r="20177" t="0"/>
          <a:stretch/>
        </p:blipFill>
        <p:spPr>
          <a:xfrm>
            <a:off x="7822000" y="2074425"/>
            <a:ext cx="1207448" cy="201685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9"/>
          <p:cNvSpPr txBox="1"/>
          <p:nvPr/>
        </p:nvSpPr>
        <p:spPr>
          <a:xfrm>
            <a:off x="149000" y="3999575"/>
            <a:ext cx="2591700" cy="4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4D5659"/>
                </a:solidFill>
                <a:latin typeface="Arial"/>
                <a:ea typeface="Arial"/>
                <a:cs typeface="Arial"/>
                <a:sym typeface="Arial"/>
              </a:rPr>
              <a:t>Ciencias ambientales</a:t>
            </a:r>
            <a:endParaRPr b="1" i="0" sz="1400" u="none" cap="none" strike="noStrike">
              <a:solidFill>
                <a:srgbClr val="4D56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29"/>
          <p:cNvSpPr txBox="1"/>
          <p:nvPr/>
        </p:nvSpPr>
        <p:spPr>
          <a:xfrm>
            <a:off x="2823050" y="4277400"/>
            <a:ext cx="2506500" cy="3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4D5659"/>
                </a:solidFill>
                <a:latin typeface="Arial"/>
                <a:ea typeface="Arial"/>
                <a:cs typeface="Arial"/>
                <a:sym typeface="Arial"/>
              </a:rPr>
              <a:t>Experiencias al aire libre</a:t>
            </a:r>
            <a:endParaRPr b="1" i="0" sz="1400" u="none" cap="none" strike="noStrike">
              <a:solidFill>
                <a:srgbClr val="4D56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29"/>
          <p:cNvSpPr txBox="1"/>
          <p:nvPr/>
        </p:nvSpPr>
        <p:spPr>
          <a:xfrm>
            <a:off x="5304650" y="4271000"/>
            <a:ext cx="3622200" cy="3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4D5659"/>
                </a:solidFill>
                <a:latin typeface="Arial"/>
                <a:ea typeface="Arial"/>
                <a:cs typeface="Arial"/>
                <a:sym typeface="Arial"/>
              </a:rPr>
              <a:t>Fomento del espíritu de equipo e introspección</a:t>
            </a:r>
            <a:endParaRPr b="1" i="0" sz="1400" u="none" cap="none" strike="noStrike">
              <a:solidFill>
                <a:srgbClr val="4D56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4" name="Google Shape;174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49000" y="1790550"/>
            <a:ext cx="2756564" cy="20674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0"/>
          <p:cNvSpPr txBox="1"/>
          <p:nvPr>
            <p:ph idx="1" type="body"/>
          </p:nvPr>
        </p:nvSpPr>
        <p:spPr>
          <a:xfrm>
            <a:off x="3092949" y="261938"/>
            <a:ext cx="5797200" cy="5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rPr lang="en-US"/>
              <a:t>Ejemplo de un día</a:t>
            </a:r>
            <a:endParaRPr/>
          </a:p>
        </p:txBody>
      </p:sp>
      <p:sp>
        <p:nvSpPr>
          <p:cNvPr id="180" name="Google Shape;180;p30"/>
          <p:cNvSpPr txBox="1"/>
          <p:nvPr>
            <p:ph idx="1" type="body"/>
          </p:nvPr>
        </p:nvSpPr>
        <p:spPr>
          <a:xfrm>
            <a:off x="264800" y="1126925"/>
            <a:ext cx="8625300" cy="40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</a:pPr>
            <a:r>
              <a:rPr b="1" lang="en-US" sz="1600">
                <a:solidFill>
                  <a:srgbClr val="4D5659"/>
                </a:solidFill>
              </a:rPr>
              <a:t>6:00-6:30 a.m.</a:t>
            </a:r>
            <a:r>
              <a:rPr lang="en-US" sz="1600">
                <a:solidFill>
                  <a:srgbClr val="4D5659"/>
                </a:solidFill>
              </a:rPr>
              <a:t> 	Hora de levantarse y prepararse para el día</a:t>
            </a:r>
            <a:endParaRPr sz="1600">
              <a:solidFill>
                <a:srgbClr val="4D565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</a:pPr>
            <a:r>
              <a:rPr b="1" lang="en-US" sz="1600">
                <a:solidFill>
                  <a:srgbClr val="4D5659"/>
                </a:solidFill>
              </a:rPr>
              <a:t>6:45-7:45 a.m.</a:t>
            </a:r>
            <a:r>
              <a:rPr lang="en-US" sz="1600">
                <a:solidFill>
                  <a:srgbClr val="4D5659"/>
                </a:solidFill>
              </a:rPr>
              <a:t> 	Desayuno</a:t>
            </a:r>
            <a:endParaRPr sz="1600">
              <a:solidFill>
                <a:srgbClr val="4D5659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</a:pPr>
            <a:r>
              <a:rPr b="1" lang="en-US" sz="1600">
                <a:solidFill>
                  <a:srgbClr val="4D5659"/>
                </a:solidFill>
              </a:rPr>
              <a:t>8:30 a.m.		        	</a:t>
            </a:r>
            <a:r>
              <a:rPr lang="en-US" sz="1600">
                <a:solidFill>
                  <a:srgbClr val="4D5659"/>
                </a:solidFill>
              </a:rPr>
              <a:t>Presentación de los instructores de NatureBridge</a:t>
            </a:r>
            <a:br>
              <a:rPr b="1" lang="en-US" sz="1600">
                <a:solidFill>
                  <a:srgbClr val="4D5659"/>
                </a:solidFill>
              </a:rPr>
            </a:br>
            <a:r>
              <a:rPr b="1" lang="en-US" sz="1600">
                <a:solidFill>
                  <a:srgbClr val="4D5659"/>
                </a:solidFill>
              </a:rPr>
              <a:t>8:45 a.m. 		</a:t>
            </a:r>
            <a:r>
              <a:rPr lang="en-US" sz="1600">
                <a:solidFill>
                  <a:srgbClr val="4D5659"/>
                </a:solidFill>
              </a:rPr>
              <a:t>¡A emprender el camino!</a:t>
            </a:r>
            <a:r>
              <a:rPr b="1" lang="en-US" sz="1600">
                <a:solidFill>
                  <a:srgbClr val="4D5659"/>
                </a:solidFill>
              </a:rPr>
              <a:t> </a:t>
            </a:r>
            <a:br>
              <a:rPr b="1" lang="en-US" sz="1600">
                <a:solidFill>
                  <a:srgbClr val="4D5659"/>
                </a:solidFill>
              </a:rPr>
            </a:br>
            <a:r>
              <a:rPr b="1" lang="en-US" sz="1600">
                <a:solidFill>
                  <a:srgbClr val="4D5659"/>
                </a:solidFill>
              </a:rPr>
              <a:t>3:30-4:30 p.m. 	</a:t>
            </a:r>
            <a:r>
              <a:rPr lang="en-US" sz="1600">
                <a:solidFill>
                  <a:srgbClr val="4D5659"/>
                </a:solidFill>
              </a:rPr>
              <a:t>Regreso de la caminata</a:t>
            </a:r>
            <a:br>
              <a:rPr b="1" lang="en-US" sz="1600">
                <a:solidFill>
                  <a:srgbClr val="4D5659"/>
                </a:solidFill>
              </a:rPr>
            </a:br>
            <a:r>
              <a:rPr b="1" lang="en-US" sz="1600">
                <a:solidFill>
                  <a:srgbClr val="4D5659"/>
                </a:solidFill>
              </a:rPr>
              <a:t>4:30-5:00 p.m. 	</a:t>
            </a:r>
            <a:r>
              <a:rPr lang="en-US" sz="1600">
                <a:solidFill>
                  <a:srgbClr val="4D5659"/>
                </a:solidFill>
              </a:rPr>
              <a:t>Tiempo libre bajo supervisión</a:t>
            </a:r>
            <a:br>
              <a:rPr b="1" lang="en-US" sz="1600">
                <a:solidFill>
                  <a:srgbClr val="4D5659"/>
                </a:solidFill>
              </a:rPr>
            </a:br>
            <a:r>
              <a:rPr b="1" lang="en-US" sz="1600">
                <a:solidFill>
                  <a:srgbClr val="4D5659"/>
                </a:solidFill>
              </a:rPr>
              <a:t>5:00-6:00 p.m.		</a:t>
            </a:r>
            <a:r>
              <a:rPr lang="en-US" sz="1600">
                <a:solidFill>
                  <a:srgbClr val="4D5659"/>
                </a:solidFill>
              </a:rPr>
              <a:t>Cena</a:t>
            </a:r>
            <a:br>
              <a:rPr b="1" lang="en-US" sz="1600">
                <a:solidFill>
                  <a:srgbClr val="4D5659"/>
                </a:solidFill>
              </a:rPr>
            </a:br>
            <a:r>
              <a:rPr b="1" lang="en-US" sz="1600">
                <a:solidFill>
                  <a:srgbClr val="4D5659"/>
                </a:solidFill>
              </a:rPr>
              <a:t>7:00 u 8:00 p.m.    	</a:t>
            </a:r>
            <a:r>
              <a:rPr lang="en-US" sz="1600">
                <a:solidFill>
                  <a:srgbClr val="4D5659"/>
                </a:solidFill>
              </a:rPr>
              <a:t>Programa nocturno</a:t>
            </a:r>
            <a:br>
              <a:rPr b="1" lang="en-US" sz="1600">
                <a:solidFill>
                  <a:srgbClr val="4D5659"/>
                </a:solidFill>
              </a:rPr>
            </a:br>
            <a:endParaRPr sz="1600">
              <a:solidFill>
                <a:srgbClr val="4D5659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1"/>
          <p:cNvSpPr txBox="1"/>
          <p:nvPr>
            <p:ph idx="1" type="body"/>
          </p:nvPr>
        </p:nvSpPr>
        <p:spPr>
          <a:xfrm>
            <a:off x="3092949" y="261938"/>
            <a:ext cx="5797200" cy="5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rPr lang="en-US"/>
              <a:t>Grupos de senderismo</a:t>
            </a:r>
            <a:endParaRPr/>
          </a:p>
        </p:txBody>
      </p:sp>
      <p:pic>
        <p:nvPicPr>
          <p:cNvPr descr="YOSE008.jpg" id="186" name="Google Shape;186;p31"/>
          <p:cNvPicPr preferRelativeResize="0"/>
          <p:nvPr/>
        </p:nvPicPr>
        <p:blipFill rotWithShape="1">
          <a:blip r:embed="rId3">
            <a:alphaModFix/>
          </a:blip>
          <a:srcRect b="397" l="0" r="0" t="0"/>
          <a:stretch/>
        </p:blipFill>
        <p:spPr>
          <a:xfrm>
            <a:off x="124197" y="1554675"/>
            <a:ext cx="4447800" cy="29538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31"/>
          <p:cNvSpPr txBox="1"/>
          <p:nvPr/>
        </p:nvSpPr>
        <p:spPr>
          <a:xfrm>
            <a:off x="4722125" y="1312825"/>
            <a:ext cx="4297800" cy="295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4D56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659"/>
              </a:buClr>
              <a:buSzPts val="1800"/>
              <a:buFont typeface="Arial"/>
              <a:buChar char="●"/>
            </a:pPr>
            <a:r>
              <a:rPr b="1" i="0" lang="en-US" sz="1800" u="none" cap="none" strike="noStrike">
                <a:solidFill>
                  <a:srgbClr val="4D5659"/>
                </a:solidFill>
                <a:latin typeface="Arial"/>
                <a:ea typeface="Arial"/>
                <a:cs typeface="Arial"/>
                <a:sym typeface="Arial"/>
              </a:rPr>
              <a:t>14 </a:t>
            </a:r>
            <a:r>
              <a:rPr b="0" i="0" lang="en-US" sz="1800" u="none" cap="none" strike="noStrike">
                <a:solidFill>
                  <a:srgbClr val="4D5659"/>
                </a:solidFill>
                <a:latin typeface="Arial"/>
                <a:ea typeface="Arial"/>
                <a:cs typeface="Arial"/>
                <a:sym typeface="Arial"/>
              </a:rPr>
              <a:t>o menos estudiantes y </a:t>
            </a:r>
            <a:r>
              <a:rPr b="1" i="0" lang="en-US" sz="1800" u="none" cap="none" strike="noStrike">
                <a:solidFill>
                  <a:srgbClr val="4D5659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b="0" i="0" lang="en-US" sz="1800" u="none" cap="none" strike="noStrike">
                <a:solidFill>
                  <a:srgbClr val="4D5659"/>
                </a:solidFill>
                <a:latin typeface="Arial"/>
                <a:ea typeface="Arial"/>
                <a:cs typeface="Arial"/>
                <a:sym typeface="Arial"/>
              </a:rPr>
              <a:t> o </a:t>
            </a:r>
            <a:r>
              <a:rPr b="1" i="0" lang="en-US" sz="1800" u="none" cap="none" strike="noStrike">
                <a:solidFill>
                  <a:srgbClr val="4D5659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0" i="0" lang="en-US" sz="1800" u="none" cap="none" strike="noStrike">
                <a:solidFill>
                  <a:srgbClr val="4D5659"/>
                </a:solidFill>
                <a:latin typeface="Arial"/>
                <a:ea typeface="Arial"/>
                <a:cs typeface="Arial"/>
                <a:sym typeface="Arial"/>
              </a:rPr>
              <a:t> chaperones</a:t>
            </a:r>
            <a:br>
              <a:rPr b="0" i="0" lang="en-US" sz="1800" u="none" cap="none" strike="noStrike">
                <a:solidFill>
                  <a:srgbClr val="4D5659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rgbClr val="4D56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659"/>
              </a:buClr>
              <a:buSzPts val="1800"/>
              <a:buFont typeface="Arial"/>
              <a:buChar char="●"/>
            </a:pPr>
            <a:r>
              <a:rPr b="0" i="0" lang="en-US" sz="1800" u="none" cap="none" strike="noStrike">
                <a:solidFill>
                  <a:srgbClr val="4D5659"/>
                </a:solidFill>
                <a:latin typeface="Arial"/>
                <a:ea typeface="Arial"/>
                <a:cs typeface="Arial"/>
                <a:sym typeface="Arial"/>
              </a:rPr>
              <a:t>Convivencia juntos durante la caminata</a:t>
            </a:r>
            <a:br>
              <a:rPr b="0" i="0" lang="en-US" sz="1800" u="none" cap="none" strike="noStrike">
                <a:solidFill>
                  <a:srgbClr val="4D5659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rgbClr val="4D56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659"/>
              </a:buClr>
              <a:buSzPts val="1800"/>
              <a:buFont typeface="Arial"/>
              <a:buChar char="●"/>
            </a:pPr>
            <a:r>
              <a:rPr b="0" i="1" lang="en-US" sz="1800" u="none" cap="none" strike="noStrike">
                <a:solidFill>
                  <a:srgbClr val="4D5659"/>
                </a:solidFill>
                <a:latin typeface="Arial"/>
                <a:ea typeface="Arial"/>
                <a:cs typeface="Arial"/>
                <a:sym typeface="Arial"/>
              </a:rPr>
              <a:t>El coordinador de planeación de su escuela organizará los grupos de aprendizaje.</a:t>
            </a:r>
            <a:endParaRPr b="0" i="1" sz="1800" u="none" cap="none" strike="noStrike">
              <a:solidFill>
                <a:srgbClr val="4D565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2"/>
          <p:cNvSpPr txBox="1"/>
          <p:nvPr>
            <p:ph idx="1" type="body"/>
          </p:nvPr>
        </p:nvSpPr>
        <p:spPr>
          <a:xfrm>
            <a:off x="3092949" y="261938"/>
            <a:ext cx="5797200" cy="5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rPr lang="en-US"/>
              <a:t>Alojamiento en Yosemite</a:t>
            </a:r>
            <a:endParaRPr/>
          </a:p>
        </p:txBody>
      </p:sp>
      <p:sp>
        <p:nvSpPr>
          <p:cNvPr id="193" name="Google Shape;193;p32"/>
          <p:cNvSpPr/>
          <p:nvPr>
            <p:ph idx="2" type="pic"/>
          </p:nvPr>
        </p:nvSpPr>
        <p:spPr>
          <a:xfrm>
            <a:off x="4233850" y="3019550"/>
            <a:ext cx="4808700" cy="19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1" i="0" lang="en-US" sz="2000" u="none" cap="none" strike="noStrike">
                <a:solidFill>
                  <a:srgbClr val="4D5659"/>
                </a:solidFill>
                <a:latin typeface="Arial"/>
                <a:ea typeface="Arial"/>
                <a:cs typeface="Arial"/>
                <a:sym typeface="Arial"/>
              </a:rPr>
              <a:t>Half Dome Village en el Valle Yosemite</a:t>
            </a:r>
            <a:endParaRPr b="0" i="0" sz="2000" u="none" cap="none" strike="noStrike">
              <a:solidFill>
                <a:srgbClr val="4D56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5659"/>
              </a:buClr>
              <a:buSzPts val="1400"/>
              <a:buFont typeface="Arial"/>
              <a:buChar char="●"/>
            </a:pPr>
            <a:r>
              <a:rPr b="0" i="0" lang="en-US" sz="1400" u="none" cap="none" strike="noStrike">
                <a:solidFill>
                  <a:srgbClr val="4D5659"/>
                </a:solidFill>
                <a:latin typeface="Arial"/>
                <a:ea typeface="Arial"/>
                <a:cs typeface="Arial"/>
                <a:sym typeface="Arial"/>
              </a:rPr>
              <a:t>Las casas de campaña tienen capacidad para 4 estudiantes</a:t>
            </a:r>
            <a:endParaRPr b="0" i="0" sz="1400" u="none" cap="none" strike="noStrike">
              <a:solidFill>
                <a:srgbClr val="4D56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5659"/>
              </a:buClr>
              <a:buSzPts val="1400"/>
              <a:buFont typeface="Arial"/>
              <a:buChar char="●"/>
            </a:pPr>
            <a:r>
              <a:rPr b="0" i="0" lang="en-US" sz="1400" u="none" cap="none" strike="noStrike">
                <a:solidFill>
                  <a:srgbClr val="4D5659"/>
                </a:solidFill>
                <a:latin typeface="Arial"/>
                <a:ea typeface="Arial"/>
                <a:cs typeface="Arial"/>
                <a:sym typeface="Arial"/>
              </a:rPr>
              <a:t>Las casas de campaña </a:t>
            </a:r>
            <a:r>
              <a:rPr lang="en-US" sz="1400">
                <a:solidFill>
                  <a:srgbClr val="4D5659"/>
                </a:solidFill>
                <a:latin typeface="Arial"/>
                <a:ea typeface="Arial"/>
                <a:cs typeface="Arial"/>
                <a:sym typeface="Arial"/>
              </a:rPr>
              <a:t>de los estudiantes y de los chaperones están ubicadas en la misma área.</a:t>
            </a:r>
            <a:endParaRPr b="0" i="0" sz="1400" u="none" cap="none" strike="noStrike">
              <a:solidFill>
                <a:srgbClr val="4D56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5659"/>
              </a:buClr>
              <a:buSzPts val="1400"/>
              <a:buFont typeface="Arial"/>
              <a:buChar char="●"/>
            </a:pPr>
            <a:r>
              <a:rPr b="0" i="0" lang="en-US" sz="1400" u="none" cap="none" strike="noStrike">
                <a:solidFill>
                  <a:srgbClr val="4D5659"/>
                </a:solidFill>
                <a:latin typeface="Arial"/>
                <a:ea typeface="Arial"/>
                <a:cs typeface="Arial"/>
                <a:sym typeface="Arial"/>
              </a:rPr>
              <a:t>El coordinador de planeación de su escuela organizará el alojamiento de los grupos.</a:t>
            </a:r>
            <a:endParaRPr b="0" i="0" sz="1400" u="none" cap="none" strike="noStrike">
              <a:solidFill>
                <a:srgbClr val="4D56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urry.jpg" id="194" name="Google Shape;194;p32"/>
          <p:cNvPicPr preferRelativeResize="0"/>
          <p:nvPr/>
        </p:nvPicPr>
        <p:blipFill rotWithShape="1">
          <a:blip r:embed="rId3">
            <a:alphaModFix/>
          </a:blip>
          <a:srcRect b="0" l="30191" r="0" t="0"/>
          <a:stretch/>
        </p:blipFill>
        <p:spPr>
          <a:xfrm rot="5400000">
            <a:off x="364150" y="1436050"/>
            <a:ext cx="3499800" cy="334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00503" y="1299950"/>
            <a:ext cx="3950901" cy="166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3"/>
          <p:cNvSpPr txBox="1"/>
          <p:nvPr>
            <p:ph idx="1" type="body"/>
          </p:nvPr>
        </p:nvSpPr>
        <p:spPr>
          <a:xfrm>
            <a:off x="3092949" y="261938"/>
            <a:ext cx="5797200" cy="5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rPr lang="en-US"/>
              <a:t>Alojamiento en Yosemite</a:t>
            </a:r>
            <a:endParaRPr/>
          </a:p>
        </p:txBody>
      </p:sp>
      <p:pic>
        <p:nvPicPr>
          <p:cNvPr id="201" name="Google Shape;201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5596884" y="1543094"/>
            <a:ext cx="3011400" cy="225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33"/>
          <p:cNvSpPr txBox="1"/>
          <p:nvPr/>
        </p:nvSpPr>
        <p:spPr>
          <a:xfrm>
            <a:off x="1453950" y="4366200"/>
            <a:ext cx="5952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4D5659"/>
                </a:solidFill>
                <a:latin typeface="Arial"/>
                <a:ea typeface="Arial"/>
                <a:cs typeface="Arial"/>
                <a:sym typeface="Arial"/>
              </a:rPr>
              <a:t>Cabaña estilo dormitorio con literas en Crane Flat</a:t>
            </a:r>
            <a:br>
              <a:rPr b="0" i="0" lang="en-US" sz="2000" u="none" cap="none" strike="noStrike">
                <a:solidFill>
                  <a:srgbClr val="4D5659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2000" u="none" cap="none" strike="noStrike">
              <a:solidFill>
                <a:srgbClr val="4D56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M6A4587.jpg" id="203" name="Google Shape;203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1066" y="1213783"/>
            <a:ext cx="4514100" cy="300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4"/>
          <p:cNvSpPr txBox="1"/>
          <p:nvPr>
            <p:ph idx="1" type="body"/>
          </p:nvPr>
        </p:nvSpPr>
        <p:spPr>
          <a:xfrm>
            <a:off x="3092949" y="261938"/>
            <a:ext cx="5797200" cy="5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rPr lang="en-US"/>
              <a:t>¿Qué traer consigo? Ropa de cama</a:t>
            </a:r>
            <a:br>
              <a:rPr lang="en-US"/>
            </a:br>
            <a:endParaRPr/>
          </a:p>
        </p:txBody>
      </p:sp>
      <p:pic>
        <p:nvPicPr>
          <p:cNvPr id="209" name="Google Shape;209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5175" y="1418825"/>
            <a:ext cx="2999426" cy="2601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84975" y="3458647"/>
            <a:ext cx="1810925" cy="142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08900" y="2021299"/>
            <a:ext cx="2630299" cy="1755375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4"/>
          <p:cNvSpPr txBox="1"/>
          <p:nvPr/>
        </p:nvSpPr>
        <p:spPr>
          <a:xfrm>
            <a:off x="3194600" y="1376425"/>
            <a:ext cx="2827200" cy="20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4D5659"/>
                </a:solidFill>
                <a:latin typeface="Arial"/>
                <a:ea typeface="Arial"/>
                <a:cs typeface="Arial"/>
                <a:sym typeface="Arial"/>
              </a:rPr>
              <a:t>Saco de dormir abrigador </a:t>
            </a:r>
            <a:br>
              <a:rPr b="0" i="0" lang="en-US" sz="1800" u="none" cap="none" strike="noStrike">
                <a:solidFill>
                  <a:srgbClr val="4D5659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800" u="none" cap="none" strike="noStrike">
                <a:solidFill>
                  <a:srgbClr val="4D5659"/>
                </a:solidFill>
                <a:latin typeface="Arial"/>
                <a:ea typeface="Arial"/>
                <a:cs typeface="Arial"/>
                <a:sym typeface="Arial"/>
              </a:rPr>
              <a:t>y/o </a:t>
            </a:r>
            <a:br>
              <a:rPr b="0" i="0" lang="en-US" sz="1800" u="none" cap="none" strike="noStrike">
                <a:solidFill>
                  <a:srgbClr val="4D5659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800" u="none" cap="none" strike="noStrike">
                <a:solidFill>
                  <a:srgbClr val="4D5659"/>
                </a:solidFill>
                <a:latin typeface="Arial"/>
                <a:ea typeface="Arial"/>
                <a:cs typeface="Arial"/>
                <a:sym typeface="Arial"/>
              </a:rPr>
              <a:t>frazadas y sábanas abrigadoras</a:t>
            </a:r>
            <a:br>
              <a:rPr b="0" i="0" lang="en-US" sz="1800" u="none" cap="none" strike="noStrike">
                <a:solidFill>
                  <a:srgbClr val="4D5659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b="0" i="0" lang="en-US" sz="1800" u="none" cap="none" strike="noStrike">
                <a:solidFill>
                  <a:srgbClr val="4D5659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800" u="none" cap="none" strike="noStrike">
                <a:solidFill>
                  <a:srgbClr val="4D5659"/>
                </a:solidFill>
                <a:latin typeface="Arial"/>
                <a:ea typeface="Arial"/>
                <a:cs typeface="Arial"/>
                <a:sym typeface="Arial"/>
              </a:rPr>
              <a:t>(almohada, en el caso de Crane Flat)</a:t>
            </a:r>
            <a:br>
              <a:rPr b="0" i="0" lang="en-US" sz="1800" u="none" cap="none" strike="noStrike">
                <a:solidFill>
                  <a:srgbClr val="4D5659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rgbClr val="4D565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NatureBridge_WideScreen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