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16"/>
  </p:notesMasterIdLst>
  <p:sldIdLst>
    <p:sldId id="256" r:id="rId2"/>
    <p:sldId id="257" r:id="rId3"/>
    <p:sldId id="258" r:id="rId4"/>
    <p:sldId id="259" r:id="rId5"/>
    <p:sldId id="260" r:id="rId6"/>
    <p:sldId id="261" r:id="rId7"/>
    <p:sldId id="262" r:id="rId8"/>
    <p:sldId id="263" r:id="rId9"/>
    <p:sldId id="265" r:id="rId10"/>
    <p:sldId id="266" r:id="rId11"/>
    <p:sldId id="267" r:id="rId12"/>
    <p:sldId id="268" r:id="rId13"/>
    <p:sldId id="269" r:id="rId14"/>
    <p:sldId id="270" r:id="rId15"/>
  </p:sldIdLst>
  <p:sldSz cx="9144000" cy="5143500" type="screen16x9"/>
  <p:notesSz cx="6858000" cy="9144000"/>
  <p:embeddedFontLst>
    <p:embeddedFont>
      <p:font typeface="Calibri" panose="020F0502020204030204" pitchFamily="34" charset="0"/>
      <p:regular r:id="rId17"/>
      <p:bold r:id="rId18"/>
      <p:italic r:id="rId19"/>
      <p:boldItalic r:id="rId20"/>
    </p:embeddedFont>
    <p:embeddedFont>
      <p:font typeface="Garamond" panose="02020404030301010803" pitchFamily="18" charset="0"/>
      <p:regular r:id="rId21"/>
      <p:bold r:id="rId22"/>
      <p:italic r:id="rId23"/>
      <p:boldItalic r:id="rId24"/>
    </p:embeddedFont>
    <p:embeddedFont>
      <p:font typeface="Verdana" panose="020B0604030504040204"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E38F38-C5DD-40B2-9F70-07897DF4BFA6}">
  <a:tblStyle styleId="{EDE38F38-C5DD-40B2-9F70-07897DF4BFA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1"/>
  </p:normalViewPr>
  <p:slideViewPr>
    <p:cSldViewPr snapToGrid="0">
      <p:cViewPr varScale="1">
        <p:scale>
          <a:sx n="153" d="100"/>
          <a:sy n="153" d="100"/>
        </p:scale>
        <p:origin x="44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ae4fe1753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ae4fe175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ae4fe1753_0_1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ae4fe1753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ae4fe1753_0_1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3ae4fe1753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ae4fe1753_0_1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ae4fe1753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ae4fe1753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3ae4fe1753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ae4fe1753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3ae4fe1753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ae4fe1753_0_9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ae4fe1753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ae4fe1753_0_10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ae4fe1753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ae4fe1753_0_8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ae4fe1753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ae4fe1753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3ae4fe1753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ae4fe1753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ae4fe1753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ae4fe1753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ae4fe1753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ae4fe1753_0_6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ae4fe1753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ae4fe1753_0_10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3ae4fe1753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NESC Title Slide">
  <p:cSld name="NESC Title Slide">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2"/>
          <p:cNvSpPr/>
          <p:nvPr/>
        </p:nvSpPr>
        <p:spPr>
          <a:xfrm>
            <a:off x="0" y="0"/>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 name="Google Shape;13;p2" descr="NatureBridge_logo_color.png"/>
          <p:cNvPicPr preferRelativeResize="0"/>
          <p:nvPr/>
        </p:nvPicPr>
        <p:blipFill rotWithShape="1">
          <a:blip r:embed="rId3">
            <a:alphaModFix/>
          </a:blip>
          <a:srcRect/>
          <a:stretch/>
        </p:blipFill>
        <p:spPr>
          <a:xfrm>
            <a:off x="235177" y="261624"/>
            <a:ext cx="2154519" cy="450245"/>
          </a:xfrm>
          <a:prstGeom prst="rect">
            <a:avLst/>
          </a:prstGeom>
          <a:noFill/>
          <a:ln>
            <a:noFill/>
          </a:ln>
        </p:spPr>
      </p:pic>
      <p:sp>
        <p:nvSpPr>
          <p:cNvPr id="14" name="Google Shape;14;p2"/>
          <p:cNvSpPr txBox="1">
            <a:spLocks noGrp="1"/>
          </p:cNvSpPr>
          <p:nvPr>
            <p:ph type="body" idx="1"/>
          </p:nvPr>
        </p:nvSpPr>
        <p:spPr>
          <a:xfrm>
            <a:off x="3092949" y="261938"/>
            <a:ext cx="5797051" cy="509587"/>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80"/>
              </a:spcBef>
              <a:spcAft>
                <a:spcPts val="0"/>
              </a:spcAft>
              <a:buClr>
                <a:srgbClr val="6DA838"/>
              </a:buClr>
              <a:buSzPts val="2400"/>
              <a:buFont typeface="Arial"/>
              <a:buNone/>
              <a:defRPr sz="2400" b="0" i="0" u="none" strike="noStrike" cap="none">
                <a:solidFill>
                  <a:srgbClr val="6DA838"/>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8"/>
        <p:cNvGrpSpPr/>
        <p:nvPr/>
      </p:nvGrpSpPr>
      <p:grpSpPr>
        <a:xfrm>
          <a:off x="0" y="0"/>
          <a:ext cx="0" cy="0"/>
          <a:chOff x="0" y="0"/>
          <a:chExt cx="0" cy="0"/>
        </a:xfrm>
      </p:grpSpPr>
      <p:sp>
        <p:nvSpPr>
          <p:cNvPr id="49" name="Google Shape;49;p11"/>
          <p:cNvSpPr/>
          <p:nvPr/>
        </p:nvSpPr>
        <p:spPr>
          <a:xfrm>
            <a:off x="0" y="0"/>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0" name="Google Shape;50;p11"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sp>
        <p:nvSpPr>
          <p:cNvPr id="51" name="Google Shape;51;p11"/>
          <p:cNvSpPr txBox="1">
            <a:spLocks noGrp="1"/>
          </p:cNvSpPr>
          <p:nvPr>
            <p:ph type="body" idx="1"/>
          </p:nvPr>
        </p:nvSpPr>
        <p:spPr>
          <a:xfrm>
            <a:off x="3092949" y="261938"/>
            <a:ext cx="5797051" cy="509587"/>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80"/>
              </a:spcBef>
              <a:spcAft>
                <a:spcPts val="0"/>
              </a:spcAft>
              <a:buClr>
                <a:srgbClr val="6DA838"/>
              </a:buClr>
              <a:buSzPts val="2400"/>
              <a:buFont typeface="Arial"/>
              <a:buNone/>
              <a:defRPr sz="2400" b="0" i="0" u="none" strike="noStrike" cap="none">
                <a:solidFill>
                  <a:srgbClr val="6DA838"/>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2" name="Google Shape;52;p11"/>
          <p:cNvSpPr txBox="1">
            <a:spLocks noGrp="1"/>
          </p:cNvSpPr>
          <p:nvPr>
            <p:ph type="body" idx="2"/>
          </p:nvPr>
        </p:nvSpPr>
        <p:spPr>
          <a:xfrm>
            <a:off x="264809" y="1142226"/>
            <a:ext cx="8625191" cy="382672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ission Statement Header">
  <p:cSld name="Mission Statement Header">
    <p:spTree>
      <p:nvGrpSpPr>
        <p:cNvPr id="1" name="Shape 53"/>
        <p:cNvGrpSpPr/>
        <p:nvPr/>
      </p:nvGrpSpPr>
      <p:grpSpPr>
        <a:xfrm>
          <a:off x="0" y="0"/>
          <a:ext cx="0" cy="0"/>
          <a:chOff x="0" y="0"/>
          <a:chExt cx="0" cy="0"/>
        </a:xfrm>
      </p:grpSpPr>
      <p:sp>
        <p:nvSpPr>
          <p:cNvPr id="54" name="Google Shape;54;p12"/>
          <p:cNvSpPr/>
          <p:nvPr/>
        </p:nvSpPr>
        <p:spPr>
          <a:xfrm>
            <a:off x="0" y="0"/>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5" name="Google Shape;55;p12"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pic>
        <p:nvPicPr>
          <p:cNvPr id="56" name="Google Shape;56;p12" descr="Mission.png"/>
          <p:cNvPicPr preferRelativeResize="0"/>
          <p:nvPr/>
        </p:nvPicPr>
        <p:blipFill rotWithShape="1">
          <a:blip r:embed="rId3">
            <a:alphaModFix/>
          </a:blip>
          <a:srcRect/>
          <a:stretch/>
        </p:blipFill>
        <p:spPr>
          <a:xfrm>
            <a:off x="3316610" y="293143"/>
            <a:ext cx="5549900" cy="407112"/>
          </a:xfrm>
          <a:prstGeom prst="rect">
            <a:avLst/>
          </a:prstGeom>
          <a:noFill/>
          <a:ln>
            <a:noFill/>
          </a:ln>
        </p:spPr>
      </p:pic>
      <p:sp>
        <p:nvSpPr>
          <p:cNvPr id="57" name="Google Shape;57;p12"/>
          <p:cNvSpPr txBox="1">
            <a:spLocks noGrp="1"/>
          </p:cNvSpPr>
          <p:nvPr>
            <p:ph type="body" idx="1"/>
          </p:nvPr>
        </p:nvSpPr>
        <p:spPr>
          <a:xfrm>
            <a:off x="264809" y="1142226"/>
            <a:ext cx="8625191" cy="382672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ission Statement Footer">
  <p:cSld name="Mission Statement Footer">
    <p:spTree>
      <p:nvGrpSpPr>
        <p:cNvPr id="1" name="Shape 58"/>
        <p:cNvGrpSpPr/>
        <p:nvPr/>
      </p:nvGrpSpPr>
      <p:grpSpPr>
        <a:xfrm>
          <a:off x="0" y="0"/>
          <a:ext cx="0" cy="0"/>
          <a:chOff x="0" y="0"/>
          <a:chExt cx="0" cy="0"/>
        </a:xfrm>
      </p:grpSpPr>
      <p:sp>
        <p:nvSpPr>
          <p:cNvPr id="59" name="Google Shape;59;p13"/>
          <p:cNvSpPr/>
          <p:nvPr/>
        </p:nvSpPr>
        <p:spPr>
          <a:xfrm>
            <a:off x="0" y="4167037"/>
            <a:ext cx="9144000" cy="976463"/>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0" name="Google Shape;60;p13" descr="NatureBridge_logo_color.png"/>
          <p:cNvPicPr preferRelativeResize="0"/>
          <p:nvPr/>
        </p:nvPicPr>
        <p:blipFill rotWithShape="1">
          <a:blip r:embed="rId2">
            <a:alphaModFix/>
          </a:blip>
          <a:srcRect/>
          <a:stretch/>
        </p:blipFill>
        <p:spPr>
          <a:xfrm>
            <a:off x="235177" y="4428661"/>
            <a:ext cx="2154519" cy="450245"/>
          </a:xfrm>
          <a:prstGeom prst="rect">
            <a:avLst/>
          </a:prstGeom>
          <a:noFill/>
          <a:ln>
            <a:noFill/>
          </a:ln>
        </p:spPr>
      </p:pic>
      <p:pic>
        <p:nvPicPr>
          <p:cNvPr id="61" name="Google Shape;61;p13" descr="Mission.png"/>
          <p:cNvPicPr preferRelativeResize="0"/>
          <p:nvPr/>
        </p:nvPicPr>
        <p:blipFill rotWithShape="1">
          <a:blip r:embed="rId3">
            <a:alphaModFix/>
          </a:blip>
          <a:srcRect/>
          <a:stretch/>
        </p:blipFill>
        <p:spPr>
          <a:xfrm>
            <a:off x="3316610" y="4460180"/>
            <a:ext cx="5549900" cy="407112"/>
          </a:xfrm>
          <a:prstGeom prst="rect">
            <a:avLst/>
          </a:prstGeom>
          <a:noFill/>
          <a:ln>
            <a:noFill/>
          </a:ln>
        </p:spPr>
      </p:pic>
      <p:sp>
        <p:nvSpPr>
          <p:cNvPr id="62" name="Google Shape;62;p13"/>
          <p:cNvSpPr txBox="1">
            <a:spLocks noGrp="1"/>
          </p:cNvSpPr>
          <p:nvPr>
            <p:ph type="body" idx="1"/>
          </p:nvPr>
        </p:nvSpPr>
        <p:spPr>
          <a:xfrm>
            <a:off x="235177" y="176659"/>
            <a:ext cx="8625191" cy="382672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ll Locations, Photos Header">
  <p:cSld name="All Locations, Photos Header">
    <p:spTree>
      <p:nvGrpSpPr>
        <p:cNvPr id="1" name="Shape 63"/>
        <p:cNvGrpSpPr/>
        <p:nvPr/>
      </p:nvGrpSpPr>
      <p:grpSpPr>
        <a:xfrm>
          <a:off x="0" y="0"/>
          <a:ext cx="0" cy="0"/>
          <a:chOff x="0" y="0"/>
          <a:chExt cx="0" cy="0"/>
        </a:xfrm>
      </p:grpSpPr>
      <p:sp>
        <p:nvSpPr>
          <p:cNvPr id="64" name="Google Shape;64;p14"/>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5" name="Google Shape;65;p14"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pic>
        <p:nvPicPr>
          <p:cNvPr id="66" name="Google Shape;66;p14" descr="YOSE2.jpg"/>
          <p:cNvPicPr preferRelativeResize="0"/>
          <p:nvPr/>
        </p:nvPicPr>
        <p:blipFill rotWithShape="1">
          <a:blip r:embed="rId3">
            <a:alphaModFix/>
          </a:blip>
          <a:srcRect/>
          <a:stretch/>
        </p:blipFill>
        <p:spPr>
          <a:xfrm>
            <a:off x="4587118" y="93216"/>
            <a:ext cx="869002" cy="869002"/>
          </a:xfrm>
          <a:prstGeom prst="rect">
            <a:avLst/>
          </a:prstGeom>
          <a:noFill/>
          <a:ln>
            <a:noFill/>
          </a:ln>
        </p:spPr>
      </p:pic>
      <p:pic>
        <p:nvPicPr>
          <p:cNvPr id="67" name="Google Shape;67;p14" descr="GOGA2.jpg"/>
          <p:cNvPicPr preferRelativeResize="0"/>
          <p:nvPr/>
        </p:nvPicPr>
        <p:blipFill rotWithShape="1">
          <a:blip r:embed="rId4">
            <a:alphaModFix/>
          </a:blip>
          <a:srcRect/>
          <a:stretch/>
        </p:blipFill>
        <p:spPr>
          <a:xfrm>
            <a:off x="5491397" y="93215"/>
            <a:ext cx="870157" cy="870157"/>
          </a:xfrm>
          <a:prstGeom prst="rect">
            <a:avLst/>
          </a:prstGeom>
          <a:noFill/>
          <a:ln>
            <a:noFill/>
          </a:ln>
        </p:spPr>
      </p:pic>
      <p:pic>
        <p:nvPicPr>
          <p:cNvPr id="68" name="Google Shape;68;p14" descr="OLYM1.jpg"/>
          <p:cNvPicPr preferRelativeResize="0"/>
          <p:nvPr/>
        </p:nvPicPr>
        <p:blipFill rotWithShape="1">
          <a:blip r:embed="rId5">
            <a:alphaModFix/>
          </a:blip>
          <a:srcRect/>
          <a:stretch/>
        </p:blipFill>
        <p:spPr>
          <a:xfrm>
            <a:off x="6396831" y="93215"/>
            <a:ext cx="869003" cy="869003"/>
          </a:xfrm>
          <a:prstGeom prst="rect">
            <a:avLst/>
          </a:prstGeom>
          <a:noFill/>
          <a:ln>
            <a:noFill/>
          </a:ln>
        </p:spPr>
      </p:pic>
      <p:pic>
        <p:nvPicPr>
          <p:cNvPr id="69" name="Google Shape;69;p14" descr="CHIS2 TPD.jpg"/>
          <p:cNvPicPr preferRelativeResize="0"/>
          <p:nvPr/>
        </p:nvPicPr>
        <p:blipFill rotWithShape="1">
          <a:blip r:embed="rId6">
            <a:alphaModFix/>
          </a:blip>
          <a:srcRect/>
          <a:stretch/>
        </p:blipFill>
        <p:spPr>
          <a:xfrm>
            <a:off x="7301111" y="93216"/>
            <a:ext cx="871312" cy="871312"/>
          </a:xfrm>
          <a:prstGeom prst="rect">
            <a:avLst/>
          </a:prstGeom>
          <a:noFill/>
          <a:ln>
            <a:noFill/>
          </a:ln>
        </p:spPr>
      </p:pic>
      <p:pic>
        <p:nvPicPr>
          <p:cNvPr id="70" name="Google Shape;70;p14" descr="PRWI1_scenery_20120425_015.jpg"/>
          <p:cNvPicPr preferRelativeResize="0"/>
          <p:nvPr/>
        </p:nvPicPr>
        <p:blipFill rotWithShape="1">
          <a:blip r:embed="rId7">
            <a:alphaModFix/>
          </a:blip>
          <a:srcRect/>
          <a:stretch/>
        </p:blipFill>
        <p:spPr>
          <a:xfrm>
            <a:off x="8207700" y="93216"/>
            <a:ext cx="871312" cy="871312"/>
          </a:xfrm>
          <a:prstGeom prst="rect">
            <a:avLst/>
          </a:prstGeom>
          <a:noFill/>
          <a:ln>
            <a:noFill/>
          </a:ln>
        </p:spPr>
      </p:pic>
      <p:cxnSp>
        <p:nvCxnSpPr>
          <p:cNvPr id="71" name="Google Shape;71;p14"/>
          <p:cNvCxnSpPr/>
          <p:nvPr/>
        </p:nvCxnSpPr>
        <p:spPr>
          <a:xfrm>
            <a:off x="2605243" y="179683"/>
            <a:ext cx="0" cy="662431"/>
          </a:xfrm>
          <a:prstGeom prst="straightConnector1">
            <a:avLst/>
          </a:prstGeom>
          <a:noFill/>
          <a:ln w="9525" cap="flat" cmpd="sng">
            <a:solidFill>
              <a:srgbClr val="007239"/>
            </a:solidFill>
            <a:prstDash val="solid"/>
            <a:round/>
            <a:headEnd type="none" w="sm" len="sm"/>
            <a:tailEnd type="none" w="sm" len="sm"/>
          </a:ln>
        </p:spPr>
      </p:cxnSp>
      <p:sp>
        <p:nvSpPr>
          <p:cNvPr id="72" name="Google Shape;72;p14"/>
          <p:cNvSpPr txBox="1"/>
          <p:nvPr/>
        </p:nvSpPr>
        <p:spPr>
          <a:xfrm>
            <a:off x="2719338" y="76472"/>
            <a:ext cx="1310625"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b="0" i="0" u="none" strike="noStrike" cap="none">
                <a:solidFill>
                  <a:srgbClr val="007239"/>
                </a:solidFill>
                <a:latin typeface="Garamond"/>
                <a:ea typeface="Garamond"/>
                <a:cs typeface="Garamond"/>
                <a:sym typeface="Garamond"/>
              </a:rPr>
              <a:t>Yosemite</a:t>
            </a:r>
            <a:endParaRPr/>
          </a:p>
          <a:p>
            <a:pPr marL="0" marR="0" lvl="0" indent="0" algn="l" rtl="0">
              <a:spcBef>
                <a:spcPts val="0"/>
              </a:spcBef>
              <a:spcAft>
                <a:spcPts val="0"/>
              </a:spcAft>
              <a:buNone/>
            </a:pPr>
            <a:r>
              <a:rPr lang="en-US" sz="900">
                <a:solidFill>
                  <a:srgbClr val="007239"/>
                </a:solidFill>
                <a:latin typeface="Garamond"/>
                <a:ea typeface="Garamond"/>
                <a:cs typeface="Garamond"/>
                <a:sym typeface="Garamond"/>
              </a:rPr>
              <a:t>Golden Gate</a:t>
            </a:r>
            <a:endParaRPr/>
          </a:p>
          <a:p>
            <a:pPr marL="0" marR="0" lvl="0" indent="0" algn="l" rtl="0">
              <a:spcBef>
                <a:spcPts val="0"/>
              </a:spcBef>
              <a:spcAft>
                <a:spcPts val="0"/>
              </a:spcAft>
              <a:buNone/>
            </a:pPr>
            <a:r>
              <a:rPr lang="en-US" sz="900">
                <a:solidFill>
                  <a:srgbClr val="007239"/>
                </a:solidFill>
                <a:latin typeface="Garamond"/>
                <a:ea typeface="Garamond"/>
                <a:cs typeface="Garamond"/>
                <a:sym typeface="Garamond"/>
              </a:rPr>
              <a:t>Olympic</a:t>
            </a:r>
            <a:endParaRPr/>
          </a:p>
          <a:p>
            <a:pPr marL="0" marR="0" lvl="0" indent="0" algn="l" rtl="0">
              <a:spcBef>
                <a:spcPts val="0"/>
              </a:spcBef>
              <a:spcAft>
                <a:spcPts val="0"/>
              </a:spcAft>
              <a:buNone/>
            </a:pPr>
            <a:r>
              <a:rPr lang="en-US" sz="900">
                <a:solidFill>
                  <a:srgbClr val="007239"/>
                </a:solidFill>
                <a:latin typeface="Garamond"/>
                <a:ea typeface="Garamond"/>
                <a:cs typeface="Garamond"/>
                <a:sym typeface="Garamond"/>
              </a:rPr>
              <a:t>Santa Monica Mountains</a:t>
            </a:r>
            <a:endParaRPr/>
          </a:p>
          <a:p>
            <a:pPr marL="0" marR="0" lvl="0" indent="0" algn="l" rtl="0">
              <a:spcBef>
                <a:spcPts val="0"/>
              </a:spcBef>
              <a:spcAft>
                <a:spcPts val="0"/>
              </a:spcAft>
              <a:buNone/>
            </a:pPr>
            <a:r>
              <a:rPr lang="en-US" sz="900">
                <a:solidFill>
                  <a:srgbClr val="007239"/>
                </a:solidFill>
                <a:latin typeface="Garamond"/>
                <a:ea typeface="Garamond"/>
                <a:cs typeface="Garamond"/>
                <a:sym typeface="Garamond"/>
              </a:rPr>
              <a:t>Channel Islands</a:t>
            </a:r>
            <a:endParaRPr/>
          </a:p>
          <a:p>
            <a:pPr marL="0" marR="0" lvl="0" indent="0" algn="l" rtl="0">
              <a:spcBef>
                <a:spcPts val="0"/>
              </a:spcBef>
              <a:spcAft>
                <a:spcPts val="0"/>
              </a:spcAft>
              <a:buNone/>
            </a:pPr>
            <a:r>
              <a:rPr lang="en-US" sz="900">
                <a:solidFill>
                  <a:srgbClr val="007239"/>
                </a:solidFill>
                <a:latin typeface="Garamond"/>
                <a:ea typeface="Garamond"/>
                <a:cs typeface="Garamond"/>
                <a:sym typeface="Garamond"/>
              </a:rPr>
              <a:t>Prince William Forest</a:t>
            </a:r>
            <a:endParaRPr sz="900">
              <a:solidFill>
                <a:srgbClr val="007239"/>
              </a:solidFill>
              <a:latin typeface="Garamond"/>
              <a:ea typeface="Garamond"/>
              <a:cs typeface="Garamond"/>
              <a:sym typeface="Garamond"/>
            </a:endParaRPr>
          </a:p>
        </p:txBody>
      </p:sp>
      <p:sp>
        <p:nvSpPr>
          <p:cNvPr id="73" name="Google Shape;73;p14"/>
          <p:cNvSpPr txBox="1">
            <a:spLocks noGrp="1"/>
          </p:cNvSpPr>
          <p:nvPr>
            <p:ph type="body" idx="1"/>
          </p:nvPr>
        </p:nvSpPr>
        <p:spPr>
          <a:xfrm>
            <a:off x="264809" y="1231356"/>
            <a:ext cx="8625191" cy="382672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Yosemite Header">
  <p:cSld name="Yosemite Header">
    <p:spTree>
      <p:nvGrpSpPr>
        <p:cNvPr id="1" name="Shape 74"/>
        <p:cNvGrpSpPr/>
        <p:nvPr/>
      </p:nvGrpSpPr>
      <p:grpSpPr>
        <a:xfrm>
          <a:off x="0" y="0"/>
          <a:ext cx="0" cy="0"/>
          <a:chOff x="0" y="0"/>
          <a:chExt cx="0" cy="0"/>
        </a:xfrm>
      </p:grpSpPr>
      <p:sp>
        <p:nvSpPr>
          <p:cNvPr id="75" name="Google Shape;75;p15"/>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6" name="Google Shape;76;p15"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cxnSp>
        <p:nvCxnSpPr>
          <p:cNvPr id="77" name="Google Shape;77;p15"/>
          <p:cNvCxnSpPr/>
          <p:nvPr/>
        </p:nvCxnSpPr>
        <p:spPr>
          <a:xfrm>
            <a:off x="2605243" y="179683"/>
            <a:ext cx="0" cy="662431"/>
          </a:xfrm>
          <a:prstGeom prst="straightConnector1">
            <a:avLst/>
          </a:prstGeom>
          <a:noFill/>
          <a:ln w="9525" cap="flat" cmpd="sng">
            <a:solidFill>
              <a:srgbClr val="007239"/>
            </a:solidFill>
            <a:prstDash val="solid"/>
            <a:round/>
            <a:headEnd type="none" w="sm" len="sm"/>
            <a:tailEnd type="none" w="sm" len="sm"/>
          </a:ln>
        </p:spPr>
      </p:cxnSp>
      <p:pic>
        <p:nvPicPr>
          <p:cNvPr id="78" name="Google Shape;78;p15" descr="Yosemite_Long.png"/>
          <p:cNvPicPr preferRelativeResize="0"/>
          <p:nvPr/>
        </p:nvPicPr>
        <p:blipFill rotWithShape="1">
          <a:blip r:embed="rId3">
            <a:alphaModFix/>
          </a:blip>
          <a:srcRect/>
          <a:stretch/>
        </p:blipFill>
        <p:spPr>
          <a:xfrm>
            <a:off x="4851400" y="67430"/>
            <a:ext cx="4229100" cy="929264"/>
          </a:xfrm>
          <a:prstGeom prst="rect">
            <a:avLst/>
          </a:prstGeom>
          <a:noFill/>
          <a:ln>
            <a:noFill/>
          </a:ln>
        </p:spPr>
      </p:pic>
      <p:sp>
        <p:nvSpPr>
          <p:cNvPr id="79" name="Google Shape;79;p15"/>
          <p:cNvSpPr txBox="1"/>
          <p:nvPr/>
        </p:nvSpPr>
        <p:spPr>
          <a:xfrm>
            <a:off x="2775030" y="261624"/>
            <a:ext cx="1104639"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007239"/>
                </a:solidFill>
                <a:latin typeface="Garamond"/>
                <a:ea typeface="Garamond"/>
                <a:cs typeface="Garamond"/>
                <a:sym typeface="Garamond"/>
              </a:rPr>
              <a:t>Yosemite</a:t>
            </a:r>
            <a:endParaRPr sz="2000">
              <a:solidFill>
                <a:srgbClr val="007239"/>
              </a:solidFill>
              <a:latin typeface="Garamond"/>
              <a:ea typeface="Garamond"/>
              <a:cs typeface="Garamond"/>
              <a:sym typeface="Garamond"/>
            </a:endParaRPr>
          </a:p>
        </p:txBody>
      </p:sp>
      <p:sp>
        <p:nvSpPr>
          <p:cNvPr id="80" name="Google Shape;80;p15"/>
          <p:cNvSpPr txBox="1">
            <a:spLocks noGrp="1"/>
          </p:cNvSpPr>
          <p:nvPr>
            <p:ph type="body" idx="1"/>
          </p:nvPr>
        </p:nvSpPr>
        <p:spPr>
          <a:xfrm>
            <a:off x="264809" y="1231356"/>
            <a:ext cx="8625191" cy="382672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GOGA Header">
  <p:cSld name="GOGA Header">
    <p:spTree>
      <p:nvGrpSpPr>
        <p:cNvPr id="1" name="Shape 81"/>
        <p:cNvGrpSpPr/>
        <p:nvPr/>
      </p:nvGrpSpPr>
      <p:grpSpPr>
        <a:xfrm>
          <a:off x="0" y="0"/>
          <a:ext cx="0" cy="0"/>
          <a:chOff x="0" y="0"/>
          <a:chExt cx="0" cy="0"/>
        </a:xfrm>
      </p:grpSpPr>
      <p:sp>
        <p:nvSpPr>
          <p:cNvPr id="82" name="Google Shape;82;p16"/>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3" name="Google Shape;83;p16"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cxnSp>
        <p:nvCxnSpPr>
          <p:cNvPr id="84" name="Google Shape;84;p16"/>
          <p:cNvCxnSpPr/>
          <p:nvPr/>
        </p:nvCxnSpPr>
        <p:spPr>
          <a:xfrm>
            <a:off x="2605243" y="179683"/>
            <a:ext cx="0" cy="662431"/>
          </a:xfrm>
          <a:prstGeom prst="straightConnector1">
            <a:avLst/>
          </a:prstGeom>
          <a:noFill/>
          <a:ln w="9525" cap="flat" cmpd="sng">
            <a:solidFill>
              <a:srgbClr val="007239"/>
            </a:solidFill>
            <a:prstDash val="solid"/>
            <a:round/>
            <a:headEnd type="none" w="sm" len="sm"/>
            <a:tailEnd type="none" w="sm" len="sm"/>
          </a:ln>
        </p:spPr>
      </p:cxnSp>
      <p:sp>
        <p:nvSpPr>
          <p:cNvPr id="85" name="Google Shape;85;p16"/>
          <p:cNvSpPr txBox="1"/>
          <p:nvPr/>
        </p:nvSpPr>
        <p:spPr>
          <a:xfrm>
            <a:off x="2802341" y="261624"/>
            <a:ext cx="1485603"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007239"/>
                </a:solidFill>
                <a:latin typeface="Garamond"/>
                <a:ea typeface="Garamond"/>
                <a:cs typeface="Garamond"/>
                <a:sym typeface="Garamond"/>
              </a:rPr>
              <a:t>Golden Gate</a:t>
            </a:r>
            <a:endParaRPr sz="2000">
              <a:solidFill>
                <a:srgbClr val="007239"/>
              </a:solidFill>
              <a:latin typeface="Garamond"/>
              <a:ea typeface="Garamond"/>
              <a:cs typeface="Garamond"/>
              <a:sym typeface="Garamond"/>
            </a:endParaRPr>
          </a:p>
        </p:txBody>
      </p:sp>
      <p:pic>
        <p:nvPicPr>
          <p:cNvPr id="86" name="Google Shape;86;p16" descr="Goga_Long.jpg"/>
          <p:cNvPicPr preferRelativeResize="0"/>
          <p:nvPr/>
        </p:nvPicPr>
        <p:blipFill rotWithShape="1">
          <a:blip r:embed="rId3">
            <a:alphaModFix/>
          </a:blip>
          <a:srcRect/>
          <a:stretch/>
        </p:blipFill>
        <p:spPr>
          <a:xfrm>
            <a:off x="4851400" y="66730"/>
            <a:ext cx="4229100" cy="929264"/>
          </a:xfrm>
          <a:prstGeom prst="rect">
            <a:avLst/>
          </a:prstGeom>
          <a:noFill/>
          <a:ln>
            <a:noFill/>
          </a:ln>
        </p:spPr>
      </p:pic>
      <p:sp>
        <p:nvSpPr>
          <p:cNvPr id="87" name="Google Shape;87;p16"/>
          <p:cNvSpPr txBox="1">
            <a:spLocks noGrp="1"/>
          </p:cNvSpPr>
          <p:nvPr>
            <p:ph type="body" idx="1"/>
          </p:nvPr>
        </p:nvSpPr>
        <p:spPr>
          <a:xfrm>
            <a:off x="264809" y="1231356"/>
            <a:ext cx="8625191" cy="382672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RWI Header">
  <p:cSld name="PRWI Header">
    <p:spTree>
      <p:nvGrpSpPr>
        <p:cNvPr id="1" name="Shape 88"/>
        <p:cNvGrpSpPr/>
        <p:nvPr/>
      </p:nvGrpSpPr>
      <p:grpSpPr>
        <a:xfrm>
          <a:off x="0" y="0"/>
          <a:ext cx="0" cy="0"/>
          <a:chOff x="0" y="0"/>
          <a:chExt cx="0" cy="0"/>
        </a:xfrm>
      </p:grpSpPr>
      <p:sp>
        <p:nvSpPr>
          <p:cNvPr id="89" name="Google Shape;89;p17"/>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0" name="Google Shape;90;p17"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cxnSp>
        <p:nvCxnSpPr>
          <p:cNvPr id="91" name="Google Shape;91;p17"/>
          <p:cNvCxnSpPr/>
          <p:nvPr/>
        </p:nvCxnSpPr>
        <p:spPr>
          <a:xfrm>
            <a:off x="2605243" y="179683"/>
            <a:ext cx="0" cy="662431"/>
          </a:xfrm>
          <a:prstGeom prst="straightConnector1">
            <a:avLst/>
          </a:prstGeom>
          <a:noFill/>
          <a:ln w="9525" cap="flat" cmpd="sng">
            <a:solidFill>
              <a:srgbClr val="007239"/>
            </a:solidFill>
            <a:prstDash val="solid"/>
            <a:round/>
            <a:headEnd type="none" w="sm" len="sm"/>
            <a:tailEnd type="none" w="sm" len="sm"/>
          </a:ln>
        </p:spPr>
      </p:cxnSp>
      <p:sp>
        <p:nvSpPr>
          <p:cNvPr id="92" name="Google Shape;92;p17"/>
          <p:cNvSpPr txBox="1"/>
          <p:nvPr/>
        </p:nvSpPr>
        <p:spPr>
          <a:xfrm>
            <a:off x="2785700" y="249720"/>
            <a:ext cx="1885682" cy="59503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US" sz="2000">
                <a:solidFill>
                  <a:srgbClr val="007239"/>
                </a:solidFill>
                <a:latin typeface="Garamond"/>
                <a:ea typeface="Garamond"/>
                <a:cs typeface="Garamond"/>
                <a:sym typeface="Garamond"/>
              </a:rPr>
              <a:t>Prince William</a:t>
            </a:r>
            <a:endParaRPr/>
          </a:p>
          <a:p>
            <a:pPr marL="0" marR="0" lvl="0" indent="0" algn="l" rtl="0">
              <a:lnSpc>
                <a:spcPct val="80000"/>
              </a:lnSpc>
              <a:spcBef>
                <a:spcPts val="0"/>
              </a:spcBef>
              <a:spcAft>
                <a:spcPts val="0"/>
              </a:spcAft>
              <a:buNone/>
            </a:pPr>
            <a:r>
              <a:rPr lang="en-US" sz="2000">
                <a:solidFill>
                  <a:srgbClr val="007239"/>
                </a:solidFill>
                <a:latin typeface="Garamond"/>
                <a:ea typeface="Garamond"/>
                <a:cs typeface="Garamond"/>
                <a:sym typeface="Garamond"/>
              </a:rPr>
              <a:t>Forest</a:t>
            </a:r>
            <a:endParaRPr sz="2000">
              <a:solidFill>
                <a:srgbClr val="007239"/>
              </a:solidFill>
              <a:latin typeface="Garamond"/>
              <a:ea typeface="Garamond"/>
              <a:cs typeface="Garamond"/>
              <a:sym typeface="Garamond"/>
            </a:endParaRPr>
          </a:p>
        </p:txBody>
      </p:sp>
      <p:pic>
        <p:nvPicPr>
          <p:cNvPr id="93" name="Google Shape;93;p17" descr="PRWI_Long.jpg"/>
          <p:cNvPicPr preferRelativeResize="0"/>
          <p:nvPr/>
        </p:nvPicPr>
        <p:blipFill rotWithShape="1">
          <a:blip r:embed="rId3">
            <a:alphaModFix/>
          </a:blip>
          <a:srcRect/>
          <a:stretch/>
        </p:blipFill>
        <p:spPr>
          <a:xfrm>
            <a:off x="4838705" y="67430"/>
            <a:ext cx="4229095" cy="929263"/>
          </a:xfrm>
          <a:prstGeom prst="rect">
            <a:avLst/>
          </a:prstGeom>
          <a:noFill/>
          <a:ln>
            <a:noFill/>
          </a:ln>
        </p:spPr>
      </p:pic>
      <p:sp>
        <p:nvSpPr>
          <p:cNvPr id="94" name="Google Shape;94;p17"/>
          <p:cNvSpPr txBox="1">
            <a:spLocks noGrp="1"/>
          </p:cNvSpPr>
          <p:nvPr>
            <p:ph type="body" idx="1"/>
          </p:nvPr>
        </p:nvSpPr>
        <p:spPr>
          <a:xfrm>
            <a:off x="264809" y="1231356"/>
            <a:ext cx="8625191" cy="382672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AMO Header">
  <p:cSld name="SAMO Header">
    <p:spTree>
      <p:nvGrpSpPr>
        <p:cNvPr id="1" name="Shape 95"/>
        <p:cNvGrpSpPr/>
        <p:nvPr/>
      </p:nvGrpSpPr>
      <p:grpSpPr>
        <a:xfrm>
          <a:off x="0" y="0"/>
          <a:ext cx="0" cy="0"/>
          <a:chOff x="0" y="0"/>
          <a:chExt cx="0" cy="0"/>
        </a:xfrm>
      </p:grpSpPr>
      <p:sp>
        <p:nvSpPr>
          <p:cNvPr id="96" name="Google Shape;96;p18"/>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7" name="Google Shape;97;p18"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cxnSp>
        <p:nvCxnSpPr>
          <p:cNvPr id="98" name="Google Shape;98;p18"/>
          <p:cNvCxnSpPr/>
          <p:nvPr/>
        </p:nvCxnSpPr>
        <p:spPr>
          <a:xfrm>
            <a:off x="2605243" y="179683"/>
            <a:ext cx="0" cy="662431"/>
          </a:xfrm>
          <a:prstGeom prst="straightConnector1">
            <a:avLst/>
          </a:prstGeom>
          <a:noFill/>
          <a:ln w="9525" cap="flat" cmpd="sng">
            <a:solidFill>
              <a:srgbClr val="007239"/>
            </a:solidFill>
            <a:prstDash val="solid"/>
            <a:round/>
            <a:headEnd type="none" w="sm" len="sm"/>
            <a:tailEnd type="none" w="sm" len="sm"/>
          </a:ln>
        </p:spPr>
      </p:cxnSp>
      <p:sp>
        <p:nvSpPr>
          <p:cNvPr id="99" name="Google Shape;99;p18"/>
          <p:cNvSpPr txBox="1"/>
          <p:nvPr/>
        </p:nvSpPr>
        <p:spPr>
          <a:xfrm>
            <a:off x="2727237" y="210891"/>
            <a:ext cx="1531188" cy="59503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US" sz="2000">
                <a:solidFill>
                  <a:srgbClr val="007239"/>
                </a:solidFill>
                <a:latin typeface="Garamond"/>
                <a:ea typeface="Garamond"/>
                <a:cs typeface="Garamond"/>
                <a:sym typeface="Garamond"/>
              </a:rPr>
              <a:t>Santa Monica</a:t>
            </a:r>
            <a:endParaRPr/>
          </a:p>
          <a:p>
            <a:pPr marL="0" marR="0" lvl="0" indent="0" algn="l" rtl="0">
              <a:lnSpc>
                <a:spcPct val="80000"/>
              </a:lnSpc>
              <a:spcBef>
                <a:spcPts val="0"/>
              </a:spcBef>
              <a:spcAft>
                <a:spcPts val="0"/>
              </a:spcAft>
              <a:buNone/>
            </a:pPr>
            <a:r>
              <a:rPr lang="en-US" sz="2000">
                <a:solidFill>
                  <a:srgbClr val="007239"/>
                </a:solidFill>
                <a:latin typeface="Garamond"/>
                <a:ea typeface="Garamond"/>
                <a:cs typeface="Garamond"/>
                <a:sym typeface="Garamond"/>
              </a:rPr>
              <a:t>Mountains</a:t>
            </a:r>
            <a:endParaRPr sz="2000">
              <a:solidFill>
                <a:srgbClr val="007239"/>
              </a:solidFill>
              <a:latin typeface="Garamond"/>
              <a:ea typeface="Garamond"/>
              <a:cs typeface="Garamond"/>
              <a:sym typeface="Garamond"/>
            </a:endParaRPr>
          </a:p>
        </p:txBody>
      </p:sp>
      <p:pic>
        <p:nvPicPr>
          <p:cNvPr id="100" name="Google Shape;100;p18" descr="Soca_long.jpg"/>
          <p:cNvPicPr preferRelativeResize="0"/>
          <p:nvPr/>
        </p:nvPicPr>
        <p:blipFill rotWithShape="1">
          <a:blip r:embed="rId3">
            <a:alphaModFix/>
          </a:blip>
          <a:srcRect/>
          <a:stretch/>
        </p:blipFill>
        <p:spPr>
          <a:xfrm>
            <a:off x="4851400" y="73530"/>
            <a:ext cx="4229100" cy="92926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LYM Header">
  <p:cSld name="OLYM Header">
    <p:spTree>
      <p:nvGrpSpPr>
        <p:cNvPr id="1" name="Shape 101"/>
        <p:cNvGrpSpPr/>
        <p:nvPr/>
      </p:nvGrpSpPr>
      <p:grpSpPr>
        <a:xfrm>
          <a:off x="0" y="0"/>
          <a:ext cx="0" cy="0"/>
          <a:chOff x="0" y="0"/>
          <a:chExt cx="0" cy="0"/>
        </a:xfrm>
      </p:grpSpPr>
      <p:sp>
        <p:nvSpPr>
          <p:cNvPr id="102" name="Google Shape;102;p19"/>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3" name="Google Shape;103;p19"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cxnSp>
        <p:nvCxnSpPr>
          <p:cNvPr id="104" name="Google Shape;104;p19"/>
          <p:cNvCxnSpPr/>
          <p:nvPr/>
        </p:nvCxnSpPr>
        <p:spPr>
          <a:xfrm>
            <a:off x="2605243" y="179683"/>
            <a:ext cx="0" cy="662431"/>
          </a:xfrm>
          <a:prstGeom prst="straightConnector1">
            <a:avLst/>
          </a:prstGeom>
          <a:noFill/>
          <a:ln w="9525" cap="flat" cmpd="sng">
            <a:solidFill>
              <a:srgbClr val="007239"/>
            </a:solidFill>
            <a:prstDash val="solid"/>
            <a:round/>
            <a:headEnd type="none" w="sm" len="sm"/>
            <a:tailEnd type="none" w="sm" len="sm"/>
          </a:ln>
        </p:spPr>
      </p:cxnSp>
      <p:sp>
        <p:nvSpPr>
          <p:cNvPr id="105" name="Google Shape;105;p19"/>
          <p:cNvSpPr txBox="1"/>
          <p:nvPr/>
        </p:nvSpPr>
        <p:spPr>
          <a:xfrm>
            <a:off x="2747722" y="261692"/>
            <a:ext cx="1044777"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007239"/>
                </a:solidFill>
                <a:latin typeface="Garamond"/>
                <a:ea typeface="Garamond"/>
                <a:cs typeface="Garamond"/>
                <a:sym typeface="Garamond"/>
              </a:rPr>
              <a:t>Olympic</a:t>
            </a:r>
            <a:endParaRPr sz="2000">
              <a:solidFill>
                <a:srgbClr val="007239"/>
              </a:solidFill>
              <a:latin typeface="Garamond"/>
              <a:ea typeface="Garamond"/>
              <a:cs typeface="Garamond"/>
              <a:sym typeface="Garamond"/>
            </a:endParaRPr>
          </a:p>
        </p:txBody>
      </p:sp>
      <p:pic>
        <p:nvPicPr>
          <p:cNvPr id="106" name="Google Shape;106;p19" descr="Olympic_Long.jpg"/>
          <p:cNvPicPr preferRelativeResize="0"/>
          <p:nvPr/>
        </p:nvPicPr>
        <p:blipFill rotWithShape="1">
          <a:blip r:embed="rId3">
            <a:alphaModFix/>
          </a:blip>
          <a:srcRect/>
          <a:stretch/>
        </p:blipFill>
        <p:spPr>
          <a:xfrm>
            <a:off x="4851401" y="66701"/>
            <a:ext cx="4229099" cy="929264"/>
          </a:xfrm>
          <a:prstGeom prst="rect">
            <a:avLst/>
          </a:prstGeom>
          <a:noFill/>
          <a:ln>
            <a:noFill/>
          </a:ln>
        </p:spPr>
      </p:pic>
      <p:sp>
        <p:nvSpPr>
          <p:cNvPr id="107" name="Google Shape;107;p19"/>
          <p:cNvSpPr txBox="1">
            <a:spLocks noGrp="1"/>
          </p:cNvSpPr>
          <p:nvPr>
            <p:ph type="body" idx="1"/>
          </p:nvPr>
        </p:nvSpPr>
        <p:spPr>
          <a:xfrm>
            <a:off x="264809" y="1231356"/>
            <a:ext cx="8625191" cy="382672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HIS Header">
  <p:cSld name="CHIS Header">
    <p:spTree>
      <p:nvGrpSpPr>
        <p:cNvPr id="1" name="Shape 108"/>
        <p:cNvGrpSpPr/>
        <p:nvPr/>
      </p:nvGrpSpPr>
      <p:grpSpPr>
        <a:xfrm>
          <a:off x="0" y="0"/>
          <a:ext cx="0" cy="0"/>
          <a:chOff x="0" y="0"/>
          <a:chExt cx="0" cy="0"/>
        </a:xfrm>
      </p:grpSpPr>
      <p:sp>
        <p:nvSpPr>
          <p:cNvPr id="109" name="Google Shape;109;p20"/>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0" name="Google Shape;110;p20"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cxnSp>
        <p:nvCxnSpPr>
          <p:cNvPr id="111" name="Google Shape;111;p20"/>
          <p:cNvCxnSpPr/>
          <p:nvPr/>
        </p:nvCxnSpPr>
        <p:spPr>
          <a:xfrm>
            <a:off x="2605243" y="179683"/>
            <a:ext cx="0" cy="662431"/>
          </a:xfrm>
          <a:prstGeom prst="straightConnector1">
            <a:avLst/>
          </a:prstGeom>
          <a:noFill/>
          <a:ln w="9525" cap="flat" cmpd="sng">
            <a:solidFill>
              <a:srgbClr val="007239"/>
            </a:solidFill>
            <a:prstDash val="solid"/>
            <a:round/>
            <a:headEnd type="none" w="sm" len="sm"/>
            <a:tailEnd type="none" w="sm" len="sm"/>
          </a:ln>
        </p:spPr>
      </p:cxnSp>
      <p:sp>
        <p:nvSpPr>
          <p:cNvPr id="112" name="Google Shape;112;p20"/>
          <p:cNvSpPr txBox="1"/>
          <p:nvPr/>
        </p:nvSpPr>
        <p:spPr>
          <a:xfrm>
            <a:off x="2719315" y="311759"/>
            <a:ext cx="1774018"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007239"/>
                </a:solidFill>
                <a:latin typeface="Garamond"/>
                <a:ea typeface="Garamond"/>
                <a:cs typeface="Garamond"/>
                <a:sym typeface="Garamond"/>
              </a:rPr>
              <a:t>Channel Islands</a:t>
            </a:r>
            <a:endParaRPr sz="2000">
              <a:solidFill>
                <a:srgbClr val="007239"/>
              </a:solidFill>
              <a:latin typeface="Garamond"/>
              <a:ea typeface="Garamond"/>
              <a:cs typeface="Garamond"/>
              <a:sym typeface="Garamond"/>
            </a:endParaRPr>
          </a:p>
        </p:txBody>
      </p:sp>
      <p:pic>
        <p:nvPicPr>
          <p:cNvPr id="113" name="Google Shape;113;p20" descr="CHI_Long.jpg"/>
          <p:cNvPicPr preferRelativeResize="0"/>
          <p:nvPr/>
        </p:nvPicPr>
        <p:blipFill rotWithShape="1">
          <a:blip r:embed="rId3">
            <a:alphaModFix/>
          </a:blip>
          <a:srcRect/>
          <a:stretch/>
        </p:blipFill>
        <p:spPr>
          <a:xfrm>
            <a:off x="4851400" y="66938"/>
            <a:ext cx="4229100" cy="929264"/>
          </a:xfrm>
          <a:prstGeom prst="rect">
            <a:avLst/>
          </a:prstGeom>
          <a:noFill/>
          <a:ln>
            <a:noFill/>
          </a:ln>
        </p:spPr>
      </p:pic>
      <p:sp>
        <p:nvSpPr>
          <p:cNvPr id="114" name="Google Shape;114;p20"/>
          <p:cNvSpPr txBox="1">
            <a:spLocks noGrp="1"/>
          </p:cNvSpPr>
          <p:nvPr>
            <p:ph type="body" idx="1"/>
          </p:nvPr>
        </p:nvSpPr>
        <p:spPr>
          <a:xfrm>
            <a:off x="264809" y="1231356"/>
            <a:ext cx="8625191" cy="382672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AMO Title Slide">
  <p:cSld name="SAMO 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3"/>
          <p:cNvSpPr/>
          <p:nvPr/>
        </p:nvSpPr>
        <p:spPr>
          <a:xfrm>
            <a:off x="0" y="0"/>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7" name="Google Shape;17;p3" descr="NatureBridge_logo_color.png"/>
          <p:cNvPicPr preferRelativeResize="0"/>
          <p:nvPr/>
        </p:nvPicPr>
        <p:blipFill rotWithShape="1">
          <a:blip r:embed="rId3">
            <a:alphaModFix/>
          </a:blip>
          <a:srcRect/>
          <a:stretch/>
        </p:blipFill>
        <p:spPr>
          <a:xfrm>
            <a:off x="235177" y="261624"/>
            <a:ext cx="2154519" cy="450245"/>
          </a:xfrm>
          <a:prstGeom prst="rect">
            <a:avLst/>
          </a:prstGeom>
          <a:noFill/>
          <a:ln>
            <a:noFill/>
          </a:ln>
        </p:spPr>
      </p:pic>
      <p:sp>
        <p:nvSpPr>
          <p:cNvPr id="18" name="Google Shape;18;p3"/>
          <p:cNvSpPr txBox="1">
            <a:spLocks noGrp="1"/>
          </p:cNvSpPr>
          <p:nvPr>
            <p:ph type="body" idx="1"/>
          </p:nvPr>
        </p:nvSpPr>
        <p:spPr>
          <a:xfrm>
            <a:off x="3092949" y="261938"/>
            <a:ext cx="5797051" cy="509587"/>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80"/>
              </a:spcBef>
              <a:spcAft>
                <a:spcPts val="0"/>
              </a:spcAft>
              <a:buClr>
                <a:srgbClr val="6DA838"/>
              </a:buClr>
              <a:buSzPts val="2400"/>
              <a:buFont typeface="Arial"/>
              <a:buNone/>
              <a:defRPr sz="2400" b="0" i="0" u="none" strike="noStrike" cap="none">
                <a:solidFill>
                  <a:srgbClr val="6DA838"/>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HIS Photo + All Campus Footer">
  <p:cSld name="CHIS Photo + All Campus Footer">
    <p:spTree>
      <p:nvGrpSpPr>
        <p:cNvPr id="1" name="Shape 115"/>
        <p:cNvGrpSpPr/>
        <p:nvPr/>
      </p:nvGrpSpPr>
      <p:grpSpPr>
        <a:xfrm>
          <a:off x="0" y="0"/>
          <a:ext cx="0" cy="0"/>
          <a:chOff x="0" y="0"/>
          <a:chExt cx="0" cy="0"/>
        </a:xfrm>
      </p:grpSpPr>
      <p:sp>
        <p:nvSpPr>
          <p:cNvPr id="116" name="Google Shape;116;p21"/>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7" name="Google Shape;117;p21"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pic>
        <p:nvPicPr>
          <p:cNvPr id="118" name="Google Shape;118;p21" descr="CHI_Long.jpg"/>
          <p:cNvPicPr preferRelativeResize="0"/>
          <p:nvPr/>
        </p:nvPicPr>
        <p:blipFill rotWithShape="1">
          <a:blip r:embed="rId3">
            <a:alphaModFix/>
          </a:blip>
          <a:srcRect/>
          <a:stretch/>
        </p:blipFill>
        <p:spPr>
          <a:xfrm>
            <a:off x="4851400" y="66938"/>
            <a:ext cx="4229100" cy="929264"/>
          </a:xfrm>
          <a:prstGeom prst="rect">
            <a:avLst/>
          </a:prstGeom>
          <a:noFill/>
          <a:ln>
            <a:noFill/>
          </a:ln>
        </p:spPr>
      </p:pic>
      <p:sp>
        <p:nvSpPr>
          <p:cNvPr id="119" name="Google Shape;119;p21"/>
          <p:cNvSpPr txBox="1"/>
          <p:nvPr/>
        </p:nvSpPr>
        <p:spPr>
          <a:xfrm>
            <a:off x="457200" y="4716402"/>
            <a:ext cx="8229600"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a:solidFill>
                  <a:srgbClr val="007239"/>
                </a:solidFill>
                <a:latin typeface="Garamond"/>
                <a:ea typeface="Garamond"/>
                <a:cs typeface="Garamond"/>
                <a:sym typeface="Garamond"/>
              </a:rPr>
              <a:t>Yosemite | Golden Gate | Olympic | Santa Monica Mountains | Channel Islands | Prince William Forest </a:t>
            </a:r>
            <a:endParaRPr sz="1400">
              <a:solidFill>
                <a:srgbClr val="007239"/>
              </a:solidFill>
              <a:latin typeface="Garamond"/>
              <a:ea typeface="Garamond"/>
              <a:cs typeface="Garamond"/>
              <a:sym typeface="Garamond"/>
            </a:endParaRPr>
          </a:p>
        </p:txBody>
      </p:sp>
      <p:sp>
        <p:nvSpPr>
          <p:cNvPr id="120" name="Google Shape;120;p21"/>
          <p:cNvSpPr txBox="1">
            <a:spLocks noGrp="1"/>
          </p:cNvSpPr>
          <p:nvPr>
            <p:ph type="body" idx="1"/>
          </p:nvPr>
        </p:nvSpPr>
        <p:spPr>
          <a:xfrm>
            <a:off x="264809" y="1231356"/>
            <a:ext cx="8625191" cy="337365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YOSE Photo + All Location Footer">
  <p:cSld name="YOSE Photo + All Location Footer">
    <p:spTree>
      <p:nvGrpSpPr>
        <p:cNvPr id="1" name="Shape 121"/>
        <p:cNvGrpSpPr/>
        <p:nvPr/>
      </p:nvGrpSpPr>
      <p:grpSpPr>
        <a:xfrm>
          <a:off x="0" y="0"/>
          <a:ext cx="0" cy="0"/>
          <a:chOff x="0" y="0"/>
          <a:chExt cx="0" cy="0"/>
        </a:xfrm>
      </p:grpSpPr>
      <p:sp>
        <p:nvSpPr>
          <p:cNvPr id="122" name="Google Shape;122;p22"/>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3" name="Google Shape;123;p22"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sp>
        <p:nvSpPr>
          <p:cNvPr id="124" name="Google Shape;124;p22"/>
          <p:cNvSpPr txBox="1"/>
          <p:nvPr/>
        </p:nvSpPr>
        <p:spPr>
          <a:xfrm>
            <a:off x="457200" y="4716402"/>
            <a:ext cx="8229600"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a:solidFill>
                  <a:srgbClr val="007239"/>
                </a:solidFill>
                <a:latin typeface="Garamond"/>
                <a:ea typeface="Garamond"/>
                <a:cs typeface="Garamond"/>
                <a:sym typeface="Garamond"/>
              </a:rPr>
              <a:t>Yosemite | Golden Gate | Olympic | Santa Monica Mountains | Channel Islands | Prince William Forest </a:t>
            </a:r>
            <a:endParaRPr sz="1400">
              <a:solidFill>
                <a:srgbClr val="007239"/>
              </a:solidFill>
              <a:latin typeface="Garamond"/>
              <a:ea typeface="Garamond"/>
              <a:cs typeface="Garamond"/>
              <a:sym typeface="Garamond"/>
            </a:endParaRPr>
          </a:p>
        </p:txBody>
      </p:sp>
      <p:pic>
        <p:nvPicPr>
          <p:cNvPr id="125" name="Google Shape;125;p22" descr="Yosemite_Long.png"/>
          <p:cNvPicPr preferRelativeResize="0"/>
          <p:nvPr/>
        </p:nvPicPr>
        <p:blipFill rotWithShape="1">
          <a:blip r:embed="rId3">
            <a:alphaModFix/>
          </a:blip>
          <a:srcRect/>
          <a:stretch/>
        </p:blipFill>
        <p:spPr>
          <a:xfrm>
            <a:off x="4851400" y="67430"/>
            <a:ext cx="4229100" cy="929264"/>
          </a:xfrm>
          <a:prstGeom prst="rect">
            <a:avLst/>
          </a:prstGeom>
          <a:noFill/>
          <a:ln>
            <a:noFill/>
          </a:ln>
        </p:spPr>
      </p:pic>
      <p:sp>
        <p:nvSpPr>
          <p:cNvPr id="126" name="Google Shape;126;p22"/>
          <p:cNvSpPr txBox="1">
            <a:spLocks noGrp="1"/>
          </p:cNvSpPr>
          <p:nvPr>
            <p:ph type="body" idx="1"/>
          </p:nvPr>
        </p:nvSpPr>
        <p:spPr>
          <a:xfrm>
            <a:off x="264809" y="1231357"/>
            <a:ext cx="8625191" cy="3358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LYM Photo + All Location Footer">
  <p:cSld name="OLYM Photo + All Location Footer">
    <p:spTree>
      <p:nvGrpSpPr>
        <p:cNvPr id="1" name="Shape 127"/>
        <p:cNvGrpSpPr/>
        <p:nvPr/>
      </p:nvGrpSpPr>
      <p:grpSpPr>
        <a:xfrm>
          <a:off x="0" y="0"/>
          <a:ext cx="0" cy="0"/>
          <a:chOff x="0" y="0"/>
          <a:chExt cx="0" cy="0"/>
        </a:xfrm>
      </p:grpSpPr>
      <p:sp>
        <p:nvSpPr>
          <p:cNvPr id="128" name="Google Shape;128;p23"/>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9" name="Google Shape;129;p23"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sp>
        <p:nvSpPr>
          <p:cNvPr id="130" name="Google Shape;130;p23"/>
          <p:cNvSpPr txBox="1"/>
          <p:nvPr/>
        </p:nvSpPr>
        <p:spPr>
          <a:xfrm>
            <a:off x="457200" y="4716402"/>
            <a:ext cx="8229600"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a:solidFill>
                  <a:srgbClr val="007239"/>
                </a:solidFill>
                <a:latin typeface="Garamond"/>
                <a:ea typeface="Garamond"/>
                <a:cs typeface="Garamond"/>
                <a:sym typeface="Garamond"/>
              </a:rPr>
              <a:t>Yosemite | Golden Gate | Olympic | Santa Monica Mountains | Channel Islands | Prince William Forest </a:t>
            </a:r>
            <a:endParaRPr sz="1400">
              <a:solidFill>
                <a:srgbClr val="007239"/>
              </a:solidFill>
              <a:latin typeface="Garamond"/>
              <a:ea typeface="Garamond"/>
              <a:cs typeface="Garamond"/>
              <a:sym typeface="Garamond"/>
            </a:endParaRPr>
          </a:p>
        </p:txBody>
      </p:sp>
      <p:pic>
        <p:nvPicPr>
          <p:cNvPr id="131" name="Google Shape;131;p23" descr="Olympic_Long.jpg"/>
          <p:cNvPicPr preferRelativeResize="0"/>
          <p:nvPr/>
        </p:nvPicPr>
        <p:blipFill rotWithShape="1">
          <a:blip r:embed="rId3">
            <a:alphaModFix/>
          </a:blip>
          <a:srcRect/>
          <a:stretch/>
        </p:blipFill>
        <p:spPr>
          <a:xfrm>
            <a:off x="4851401" y="66701"/>
            <a:ext cx="4229099" cy="929264"/>
          </a:xfrm>
          <a:prstGeom prst="rect">
            <a:avLst/>
          </a:prstGeom>
          <a:noFill/>
          <a:ln>
            <a:noFill/>
          </a:ln>
        </p:spPr>
      </p:pic>
      <p:sp>
        <p:nvSpPr>
          <p:cNvPr id="132" name="Google Shape;132;p23"/>
          <p:cNvSpPr txBox="1">
            <a:spLocks noGrp="1"/>
          </p:cNvSpPr>
          <p:nvPr>
            <p:ph type="body" idx="1"/>
          </p:nvPr>
        </p:nvSpPr>
        <p:spPr>
          <a:xfrm>
            <a:off x="264809" y="1231357"/>
            <a:ext cx="8625191" cy="348504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RWI Photo + All Location Footer">
  <p:cSld name="PRWI Photo + All Location Footer">
    <p:spTree>
      <p:nvGrpSpPr>
        <p:cNvPr id="1" name="Shape 133"/>
        <p:cNvGrpSpPr/>
        <p:nvPr/>
      </p:nvGrpSpPr>
      <p:grpSpPr>
        <a:xfrm>
          <a:off x="0" y="0"/>
          <a:ext cx="0" cy="0"/>
          <a:chOff x="0" y="0"/>
          <a:chExt cx="0" cy="0"/>
        </a:xfrm>
      </p:grpSpPr>
      <p:sp>
        <p:nvSpPr>
          <p:cNvPr id="134" name="Google Shape;134;p24"/>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5" name="Google Shape;135;p24"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sp>
        <p:nvSpPr>
          <p:cNvPr id="136" name="Google Shape;136;p24"/>
          <p:cNvSpPr txBox="1"/>
          <p:nvPr/>
        </p:nvSpPr>
        <p:spPr>
          <a:xfrm>
            <a:off x="457200" y="4716402"/>
            <a:ext cx="8229600"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a:solidFill>
                  <a:srgbClr val="007239"/>
                </a:solidFill>
                <a:latin typeface="Garamond"/>
                <a:ea typeface="Garamond"/>
                <a:cs typeface="Garamond"/>
                <a:sym typeface="Garamond"/>
              </a:rPr>
              <a:t>Yosemite | Golden Gate | Olympic | Santa Monica Mountains | Channel Islands | Prince William Forest </a:t>
            </a:r>
            <a:endParaRPr sz="1400">
              <a:solidFill>
                <a:srgbClr val="007239"/>
              </a:solidFill>
              <a:latin typeface="Garamond"/>
              <a:ea typeface="Garamond"/>
              <a:cs typeface="Garamond"/>
              <a:sym typeface="Garamond"/>
            </a:endParaRPr>
          </a:p>
        </p:txBody>
      </p:sp>
      <p:pic>
        <p:nvPicPr>
          <p:cNvPr id="137" name="Google Shape;137;p24" descr="PRWI_Long.jpg"/>
          <p:cNvPicPr preferRelativeResize="0"/>
          <p:nvPr/>
        </p:nvPicPr>
        <p:blipFill rotWithShape="1">
          <a:blip r:embed="rId3">
            <a:alphaModFix/>
          </a:blip>
          <a:srcRect/>
          <a:stretch/>
        </p:blipFill>
        <p:spPr>
          <a:xfrm>
            <a:off x="4838705" y="67430"/>
            <a:ext cx="4229095" cy="929263"/>
          </a:xfrm>
          <a:prstGeom prst="rect">
            <a:avLst/>
          </a:prstGeom>
          <a:noFill/>
          <a:ln>
            <a:noFill/>
          </a:ln>
        </p:spPr>
      </p:pic>
      <p:sp>
        <p:nvSpPr>
          <p:cNvPr id="138" name="Google Shape;138;p24"/>
          <p:cNvSpPr txBox="1">
            <a:spLocks noGrp="1"/>
          </p:cNvSpPr>
          <p:nvPr>
            <p:ph type="body" idx="1"/>
          </p:nvPr>
        </p:nvSpPr>
        <p:spPr>
          <a:xfrm>
            <a:off x="264809" y="1231357"/>
            <a:ext cx="8625191" cy="348504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AMO Photo + All Location Footer">
  <p:cSld name="SAMO Photo + All Location Footer">
    <p:spTree>
      <p:nvGrpSpPr>
        <p:cNvPr id="1" name="Shape 139"/>
        <p:cNvGrpSpPr/>
        <p:nvPr/>
      </p:nvGrpSpPr>
      <p:grpSpPr>
        <a:xfrm>
          <a:off x="0" y="0"/>
          <a:ext cx="0" cy="0"/>
          <a:chOff x="0" y="0"/>
          <a:chExt cx="0" cy="0"/>
        </a:xfrm>
      </p:grpSpPr>
      <p:sp>
        <p:nvSpPr>
          <p:cNvPr id="140" name="Google Shape;140;p25"/>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1" name="Google Shape;141;p25"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sp>
        <p:nvSpPr>
          <p:cNvPr id="142" name="Google Shape;142;p25"/>
          <p:cNvSpPr txBox="1"/>
          <p:nvPr/>
        </p:nvSpPr>
        <p:spPr>
          <a:xfrm>
            <a:off x="457200" y="4716402"/>
            <a:ext cx="8229600"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a:solidFill>
                  <a:srgbClr val="007239"/>
                </a:solidFill>
                <a:latin typeface="Garamond"/>
                <a:ea typeface="Garamond"/>
                <a:cs typeface="Garamond"/>
                <a:sym typeface="Garamond"/>
              </a:rPr>
              <a:t>Yosemite | Golden Gate | Olympic | Santa Monica Mountains | Channel Islands | Prince William Forest </a:t>
            </a:r>
            <a:endParaRPr sz="1400">
              <a:solidFill>
                <a:srgbClr val="007239"/>
              </a:solidFill>
              <a:latin typeface="Garamond"/>
              <a:ea typeface="Garamond"/>
              <a:cs typeface="Garamond"/>
              <a:sym typeface="Garamond"/>
            </a:endParaRPr>
          </a:p>
        </p:txBody>
      </p:sp>
      <p:pic>
        <p:nvPicPr>
          <p:cNvPr id="143" name="Google Shape;143;p25" descr="Soca_long.jpg"/>
          <p:cNvPicPr preferRelativeResize="0"/>
          <p:nvPr/>
        </p:nvPicPr>
        <p:blipFill rotWithShape="1">
          <a:blip r:embed="rId3">
            <a:alphaModFix/>
          </a:blip>
          <a:srcRect/>
          <a:stretch/>
        </p:blipFill>
        <p:spPr>
          <a:xfrm>
            <a:off x="4851400" y="73530"/>
            <a:ext cx="4229100" cy="929264"/>
          </a:xfrm>
          <a:prstGeom prst="rect">
            <a:avLst/>
          </a:prstGeom>
          <a:noFill/>
          <a:ln>
            <a:noFill/>
          </a:ln>
        </p:spPr>
      </p:pic>
      <p:sp>
        <p:nvSpPr>
          <p:cNvPr id="144" name="Google Shape;144;p25"/>
          <p:cNvSpPr txBox="1">
            <a:spLocks noGrp="1"/>
          </p:cNvSpPr>
          <p:nvPr>
            <p:ph type="body" idx="1"/>
          </p:nvPr>
        </p:nvSpPr>
        <p:spPr>
          <a:xfrm>
            <a:off x="264809" y="1231357"/>
            <a:ext cx="8625191" cy="348504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AMO2 Title Slide">
  <p:cSld name="SAMO2 Title Slide">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4"/>
          <p:cNvSpPr/>
          <p:nvPr/>
        </p:nvSpPr>
        <p:spPr>
          <a:xfrm>
            <a:off x="0" y="4167037"/>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1" name="Google Shape;21;p4" descr="NatureBridge_logo_color.png"/>
          <p:cNvPicPr preferRelativeResize="0"/>
          <p:nvPr/>
        </p:nvPicPr>
        <p:blipFill rotWithShape="1">
          <a:blip r:embed="rId3">
            <a:alphaModFix/>
          </a:blip>
          <a:srcRect/>
          <a:stretch/>
        </p:blipFill>
        <p:spPr>
          <a:xfrm>
            <a:off x="235177" y="4428661"/>
            <a:ext cx="2154519" cy="450245"/>
          </a:xfrm>
          <a:prstGeom prst="rect">
            <a:avLst/>
          </a:prstGeom>
          <a:noFill/>
          <a:ln>
            <a:noFill/>
          </a:ln>
        </p:spPr>
      </p:pic>
      <p:sp>
        <p:nvSpPr>
          <p:cNvPr id="22" name="Google Shape;22;p4"/>
          <p:cNvSpPr txBox="1">
            <a:spLocks noGrp="1"/>
          </p:cNvSpPr>
          <p:nvPr>
            <p:ph type="body" idx="1"/>
          </p:nvPr>
        </p:nvSpPr>
        <p:spPr>
          <a:xfrm>
            <a:off x="3092949" y="4428975"/>
            <a:ext cx="5797051" cy="509587"/>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80"/>
              </a:spcBef>
              <a:spcAft>
                <a:spcPts val="0"/>
              </a:spcAft>
              <a:buClr>
                <a:srgbClr val="6DA838"/>
              </a:buClr>
              <a:buSzPts val="2400"/>
              <a:buFont typeface="Arial"/>
              <a:buNone/>
              <a:defRPr sz="2400" b="0" i="0" u="none" strike="noStrike" cap="none">
                <a:solidFill>
                  <a:srgbClr val="6DA838"/>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RWI Title Slide">
  <p:cSld name="PRWI Title Slide">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5"/>
          <p:cNvSpPr/>
          <p:nvPr/>
        </p:nvSpPr>
        <p:spPr>
          <a:xfrm>
            <a:off x="0" y="4167037"/>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5" name="Google Shape;25;p5" descr="NatureBridge_logo_color.png"/>
          <p:cNvPicPr preferRelativeResize="0"/>
          <p:nvPr/>
        </p:nvPicPr>
        <p:blipFill rotWithShape="1">
          <a:blip r:embed="rId3">
            <a:alphaModFix/>
          </a:blip>
          <a:srcRect/>
          <a:stretch/>
        </p:blipFill>
        <p:spPr>
          <a:xfrm>
            <a:off x="235177" y="4428661"/>
            <a:ext cx="2154519" cy="450245"/>
          </a:xfrm>
          <a:prstGeom prst="rect">
            <a:avLst/>
          </a:prstGeom>
          <a:noFill/>
          <a:ln>
            <a:noFill/>
          </a:ln>
        </p:spPr>
      </p:pic>
      <p:sp>
        <p:nvSpPr>
          <p:cNvPr id="26" name="Google Shape;26;p5"/>
          <p:cNvSpPr txBox="1">
            <a:spLocks noGrp="1"/>
          </p:cNvSpPr>
          <p:nvPr>
            <p:ph type="body" idx="1"/>
          </p:nvPr>
        </p:nvSpPr>
        <p:spPr>
          <a:xfrm>
            <a:off x="3092949" y="4428975"/>
            <a:ext cx="5797051" cy="509587"/>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80"/>
              </a:spcBef>
              <a:spcAft>
                <a:spcPts val="0"/>
              </a:spcAft>
              <a:buClr>
                <a:srgbClr val="6DA838"/>
              </a:buClr>
              <a:buSzPts val="2400"/>
              <a:buFont typeface="Arial"/>
              <a:buNone/>
              <a:defRPr sz="2400" b="0" i="0" u="none" strike="noStrike" cap="none">
                <a:solidFill>
                  <a:srgbClr val="6DA838"/>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YOSE Title Slide">
  <p:cSld name="YOSE Title Slide">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6"/>
          <p:cNvSpPr/>
          <p:nvPr/>
        </p:nvSpPr>
        <p:spPr>
          <a:xfrm>
            <a:off x="0" y="0"/>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9" name="Google Shape;29;p6" descr="NatureBridge_logo_color.png"/>
          <p:cNvPicPr preferRelativeResize="0"/>
          <p:nvPr/>
        </p:nvPicPr>
        <p:blipFill rotWithShape="1">
          <a:blip r:embed="rId3">
            <a:alphaModFix/>
          </a:blip>
          <a:srcRect/>
          <a:stretch/>
        </p:blipFill>
        <p:spPr>
          <a:xfrm>
            <a:off x="235177" y="261624"/>
            <a:ext cx="2154519" cy="450245"/>
          </a:xfrm>
          <a:prstGeom prst="rect">
            <a:avLst/>
          </a:prstGeom>
          <a:noFill/>
          <a:ln>
            <a:noFill/>
          </a:ln>
        </p:spPr>
      </p:pic>
      <p:sp>
        <p:nvSpPr>
          <p:cNvPr id="30" name="Google Shape;30;p6"/>
          <p:cNvSpPr txBox="1">
            <a:spLocks noGrp="1"/>
          </p:cNvSpPr>
          <p:nvPr>
            <p:ph type="body" idx="1"/>
          </p:nvPr>
        </p:nvSpPr>
        <p:spPr>
          <a:xfrm>
            <a:off x="3092949" y="261938"/>
            <a:ext cx="5797051" cy="509587"/>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80"/>
              </a:spcBef>
              <a:spcAft>
                <a:spcPts val="0"/>
              </a:spcAft>
              <a:buClr>
                <a:srgbClr val="6DA838"/>
              </a:buClr>
              <a:buSzPts val="2400"/>
              <a:buFont typeface="Arial"/>
              <a:buNone/>
              <a:defRPr sz="2400" b="0" i="0" u="none" strike="noStrike" cap="none">
                <a:solidFill>
                  <a:srgbClr val="6DA838"/>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FRC Title Slide">
  <p:cSld name="SFRC Title Slide">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7"/>
          <p:cNvSpPr/>
          <p:nvPr/>
        </p:nvSpPr>
        <p:spPr>
          <a:xfrm>
            <a:off x="0" y="0"/>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3" name="Google Shape;33;p7" descr="NatureBridge_logo_color.png"/>
          <p:cNvPicPr preferRelativeResize="0"/>
          <p:nvPr/>
        </p:nvPicPr>
        <p:blipFill rotWithShape="1">
          <a:blip r:embed="rId3">
            <a:alphaModFix/>
          </a:blip>
          <a:srcRect/>
          <a:stretch/>
        </p:blipFill>
        <p:spPr>
          <a:xfrm>
            <a:off x="235177" y="261624"/>
            <a:ext cx="2154519" cy="450245"/>
          </a:xfrm>
          <a:prstGeom prst="rect">
            <a:avLst/>
          </a:prstGeom>
          <a:noFill/>
          <a:ln>
            <a:noFill/>
          </a:ln>
        </p:spPr>
      </p:pic>
      <p:sp>
        <p:nvSpPr>
          <p:cNvPr id="34" name="Google Shape;34;p7"/>
          <p:cNvSpPr txBox="1">
            <a:spLocks noGrp="1"/>
          </p:cNvSpPr>
          <p:nvPr>
            <p:ph type="body" idx="1"/>
          </p:nvPr>
        </p:nvSpPr>
        <p:spPr>
          <a:xfrm>
            <a:off x="3092949" y="261938"/>
            <a:ext cx="5797051" cy="509587"/>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80"/>
              </a:spcBef>
              <a:spcAft>
                <a:spcPts val="0"/>
              </a:spcAft>
              <a:buClr>
                <a:srgbClr val="6DA838"/>
              </a:buClr>
              <a:buSzPts val="2400"/>
              <a:buFont typeface="Arial"/>
              <a:buNone/>
              <a:defRPr sz="2400" b="0" i="0" u="none" strike="noStrike" cap="none">
                <a:solidFill>
                  <a:srgbClr val="6DA838"/>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LYM Title Slide">
  <p:cSld name="OLYM Title Slide">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8"/>
          <p:cNvSpPr/>
          <p:nvPr/>
        </p:nvSpPr>
        <p:spPr>
          <a:xfrm>
            <a:off x="0" y="0"/>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7" name="Google Shape;37;p8" descr="NatureBridge_logo_color.png"/>
          <p:cNvPicPr preferRelativeResize="0"/>
          <p:nvPr/>
        </p:nvPicPr>
        <p:blipFill rotWithShape="1">
          <a:blip r:embed="rId3">
            <a:alphaModFix/>
          </a:blip>
          <a:srcRect/>
          <a:stretch/>
        </p:blipFill>
        <p:spPr>
          <a:xfrm>
            <a:off x="235177" y="261624"/>
            <a:ext cx="2154519" cy="450245"/>
          </a:xfrm>
          <a:prstGeom prst="rect">
            <a:avLst/>
          </a:prstGeom>
          <a:noFill/>
          <a:ln>
            <a:noFill/>
          </a:ln>
        </p:spPr>
      </p:pic>
      <p:sp>
        <p:nvSpPr>
          <p:cNvPr id="38" name="Google Shape;38;p8"/>
          <p:cNvSpPr txBox="1">
            <a:spLocks noGrp="1"/>
          </p:cNvSpPr>
          <p:nvPr>
            <p:ph type="body" idx="1"/>
          </p:nvPr>
        </p:nvSpPr>
        <p:spPr>
          <a:xfrm>
            <a:off x="3092949" y="261938"/>
            <a:ext cx="5797051" cy="509587"/>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80"/>
              </a:spcBef>
              <a:spcAft>
                <a:spcPts val="0"/>
              </a:spcAft>
              <a:buClr>
                <a:srgbClr val="6DA838"/>
              </a:buClr>
              <a:buSzPts val="2400"/>
              <a:buFont typeface="Arial"/>
              <a:buNone/>
              <a:defRPr sz="2400" b="0" i="0" u="none" strike="noStrike" cap="none">
                <a:solidFill>
                  <a:srgbClr val="6DA838"/>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YOSE2 Title Slide">
  <p:cSld name="YOSE2 Title Slide">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9"/>
          <p:cNvSpPr/>
          <p:nvPr/>
        </p:nvSpPr>
        <p:spPr>
          <a:xfrm>
            <a:off x="0" y="4167037"/>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1" name="Google Shape;41;p9" descr="NatureBridge_logo_color.png"/>
          <p:cNvPicPr preferRelativeResize="0"/>
          <p:nvPr/>
        </p:nvPicPr>
        <p:blipFill rotWithShape="1">
          <a:blip r:embed="rId3">
            <a:alphaModFix/>
          </a:blip>
          <a:srcRect/>
          <a:stretch/>
        </p:blipFill>
        <p:spPr>
          <a:xfrm>
            <a:off x="235177" y="4428661"/>
            <a:ext cx="2154519" cy="450245"/>
          </a:xfrm>
          <a:prstGeom prst="rect">
            <a:avLst/>
          </a:prstGeom>
          <a:noFill/>
          <a:ln>
            <a:noFill/>
          </a:ln>
        </p:spPr>
      </p:pic>
      <p:sp>
        <p:nvSpPr>
          <p:cNvPr id="42" name="Google Shape;42;p9"/>
          <p:cNvSpPr txBox="1">
            <a:spLocks noGrp="1"/>
          </p:cNvSpPr>
          <p:nvPr>
            <p:ph type="body" idx="1"/>
          </p:nvPr>
        </p:nvSpPr>
        <p:spPr>
          <a:xfrm>
            <a:off x="3092949" y="4428975"/>
            <a:ext cx="5797051" cy="509587"/>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80"/>
              </a:spcBef>
              <a:spcAft>
                <a:spcPts val="0"/>
              </a:spcAft>
              <a:buClr>
                <a:srgbClr val="6DA838"/>
              </a:buClr>
              <a:buSzPts val="2400"/>
              <a:buFont typeface="Arial"/>
              <a:buNone/>
              <a:defRPr sz="2400" b="0" i="0" u="none" strike="noStrike" cap="none">
                <a:solidFill>
                  <a:srgbClr val="6DA838"/>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itle Slide">
  <p:cSld name="Blank Title Slide">
    <p:spTree>
      <p:nvGrpSpPr>
        <p:cNvPr id="1" name="Shape 43"/>
        <p:cNvGrpSpPr/>
        <p:nvPr/>
      </p:nvGrpSpPr>
      <p:grpSpPr>
        <a:xfrm>
          <a:off x="0" y="0"/>
          <a:ext cx="0" cy="0"/>
          <a:chOff x="0" y="0"/>
          <a:chExt cx="0" cy="0"/>
        </a:xfrm>
      </p:grpSpPr>
      <p:sp>
        <p:nvSpPr>
          <p:cNvPr id="44" name="Google Shape;44;p10"/>
          <p:cNvSpPr/>
          <p:nvPr/>
        </p:nvSpPr>
        <p:spPr>
          <a:xfrm>
            <a:off x="0" y="0"/>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5" name="Google Shape;45;p10"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sp>
        <p:nvSpPr>
          <p:cNvPr id="46" name="Google Shape;46;p10"/>
          <p:cNvSpPr txBox="1">
            <a:spLocks noGrp="1"/>
          </p:cNvSpPr>
          <p:nvPr>
            <p:ph type="body" idx="1"/>
          </p:nvPr>
        </p:nvSpPr>
        <p:spPr>
          <a:xfrm>
            <a:off x="3092949" y="261938"/>
            <a:ext cx="5797051" cy="509587"/>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80"/>
              </a:spcBef>
              <a:spcAft>
                <a:spcPts val="0"/>
              </a:spcAft>
              <a:buClr>
                <a:srgbClr val="6DA838"/>
              </a:buClr>
              <a:buSzPts val="2400"/>
              <a:buFont typeface="Arial"/>
              <a:buNone/>
              <a:defRPr sz="2400" b="0" i="0" u="none" strike="noStrike" cap="none">
                <a:solidFill>
                  <a:srgbClr val="6DA838"/>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 name="Google Shape;47;p10"/>
          <p:cNvSpPr>
            <a:spLocks noGrp="1"/>
          </p:cNvSpPr>
          <p:nvPr>
            <p:ph type="pic" idx="2"/>
          </p:nvPr>
        </p:nvSpPr>
        <p:spPr>
          <a:xfrm>
            <a:off x="142875" y="1100138"/>
            <a:ext cx="8869363" cy="3925887"/>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hyperlink" Target="http://www.outdoorgearlab.com/a/11070/How-to-Layer-Clothing-for-Each-Season" TargetMode="Externa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ytZL-m2OHuc"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31.jp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6"/>
          <p:cNvSpPr txBox="1">
            <a:spLocks noGrp="1"/>
          </p:cNvSpPr>
          <p:nvPr>
            <p:ph type="body" idx="1"/>
          </p:nvPr>
        </p:nvSpPr>
        <p:spPr>
          <a:xfrm>
            <a:off x="3092949" y="4428975"/>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t>Yosemite National Park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6"/>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t>What to Bring: Clothing</a:t>
            </a:r>
            <a:endParaRPr/>
          </a:p>
        </p:txBody>
      </p:sp>
      <p:pic>
        <p:nvPicPr>
          <p:cNvPr id="226" name="Google Shape;226;p36"/>
          <p:cNvPicPr preferRelativeResize="0"/>
          <p:nvPr/>
        </p:nvPicPr>
        <p:blipFill rotWithShape="1">
          <a:blip r:embed="rId3">
            <a:alphaModFix/>
          </a:blip>
          <a:srcRect l="16590"/>
          <a:stretch/>
        </p:blipFill>
        <p:spPr>
          <a:xfrm>
            <a:off x="867370" y="1871600"/>
            <a:ext cx="3142856" cy="2826075"/>
          </a:xfrm>
          <a:prstGeom prst="rect">
            <a:avLst/>
          </a:prstGeom>
          <a:noFill/>
          <a:ln>
            <a:noFill/>
          </a:ln>
        </p:spPr>
      </p:pic>
      <p:sp>
        <p:nvSpPr>
          <p:cNvPr id="227" name="Google Shape;227;p36"/>
          <p:cNvSpPr txBox="1"/>
          <p:nvPr/>
        </p:nvSpPr>
        <p:spPr>
          <a:xfrm>
            <a:off x="178250" y="1013925"/>
            <a:ext cx="8814300" cy="866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a:solidFill>
                  <a:srgbClr val="4D5659"/>
                </a:solidFill>
              </a:rPr>
              <a:t>Good gear is functional, but doesn’t need to be fancy!</a:t>
            </a:r>
            <a:endParaRPr>
              <a:solidFill>
                <a:srgbClr val="4D5659"/>
              </a:solidFill>
            </a:endParaRPr>
          </a:p>
          <a:p>
            <a:pPr marL="0" lvl="0" indent="0" algn="ctr" rtl="0">
              <a:lnSpc>
                <a:spcPct val="115000"/>
              </a:lnSpc>
              <a:spcBef>
                <a:spcPts val="0"/>
              </a:spcBef>
              <a:spcAft>
                <a:spcPts val="0"/>
              </a:spcAft>
              <a:buNone/>
            </a:pPr>
            <a:r>
              <a:rPr lang="en-US">
                <a:solidFill>
                  <a:srgbClr val="4D5659"/>
                </a:solidFill>
              </a:rPr>
              <a:t>Read the packing list carefully and be prepared for all kinds of weather and for getting dirty. </a:t>
            </a:r>
            <a:endParaRPr>
              <a:solidFill>
                <a:srgbClr val="4D5659"/>
              </a:solidFill>
            </a:endParaRPr>
          </a:p>
          <a:p>
            <a:pPr marL="0" lvl="0" indent="0" algn="ctr" rtl="0">
              <a:lnSpc>
                <a:spcPct val="115000"/>
              </a:lnSpc>
              <a:spcBef>
                <a:spcPts val="0"/>
              </a:spcBef>
              <a:spcAft>
                <a:spcPts val="0"/>
              </a:spcAft>
              <a:buNone/>
            </a:pPr>
            <a:r>
              <a:rPr lang="en-US" b="1">
                <a:solidFill>
                  <a:srgbClr val="4D5659"/>
                </a:solidFill>
              </a:rPr>
              <a:t>Rain gear</a:t>
            </a:r>
            <a:r>
              <a:rPr lang="en-US">
                <a:solidFill>
                  <a:srgbClr val="4D5659"/>
                </a:solidFill>
              </a:rPr>
              <a:t> </a:t>
            </a:r>
            <a:r>
              <a:rPr lang="en-US" b="1">
                <a:solidFill>
                  <a:srgbClr val="4D5659"/>
                </a:solidFill>
              </a:rPr>
              <a:t>is always required.</a:t>
            </a:r>
            <a:r>
              <a:rPr lang="en-US">
                <a:solidFill>
                  <a:srgbClr val="4D5659"/>
                </a:solidFill>
              </a:rPr>
              <a:t>  </a:t>
            </a:r>
            <a:endParaRPr>
              <a:solidFill>
                <a:srgbClr val="4D5659"/>
              </a:solidFill>
            </a:endParaRPr>
          </a:p>
          <a:p>
            <a:pPr marL="0" lvl="0" indent="0" algn="ctr" rtl="0">
              <a:spcBef>
                <a:spcPts val="0"/>
              </a:spcBef>
              <a:spcAft>
                <a:spcPts val="1600"/>
              </a:spcAft>
              <a:buNone/>
            </a:pPr>
            <a:endParaRPr sz="1200">
              <a:latin typeface="Verdana"/>
              <a:ea typeface="Verdana"/>
              <a:cs typeface="Verdana"/>
              <a:sym typeface="Verdana"/>
            </a:endParaRPr>
          </a:p>
        </p:txBody>
      </p:sp>
      <p:pic>
        <p:nvPicPr>
          <p:cNvPr id="228" name="Google Shape;228;p36"/>
          <p:cNvPicPr preferRelativeResize="0"/>
          <p:nvPr/>
        </p:nvPicPr>
        <p:blipFill>
          <a:blip r:embed="rId4">
            <a:alphaModFix/>
          </a:blip>
          <a:stretch>
            <a:fillRect/>
          </a:stretch>
        </p:blipFill>
        <p:spPr>
          <a:xfrm>
            <a:off x="4454675" y="1874925"/>
            <a:ext cx="3768092" cy="2826075"/>
          </a:xfrm>
          <a:prstGeom prst="rect">
            <a:avLst/>
          </a:prstGeom>
          <a:noFill/>
          <a:ln>
            <a:noFill/>
          </a:ln>
        </p:spPr>
      </p:pic>
      <p:sp>
        <p:nvSpPr>
          <p:cNvPr id="229" name="Google Shape;229;p36"/>
          <p:cNvSpPr txBox="1"/>
          <p:nvPr/>
        </p:nvSpPr>
        <p:spPr>
          <a:xfrm>
            <a:off x="6606675" y="4777200"/>
            <a:ext cx="2459700" cy="21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US" sz="900"/>
              <a:t>Link: </a:t>
            </a:r>
            <a:r>
              <a:rPr lang="en-US" sz="900" u="sng">
                <a:hlinkClick r:id="rId5"/>
              </a:rPr>
              <a:t>Outdoor Gear Lab Layering Systems</a:t>
            </a:r>
            <a:endParaRPr sz="900"/>
          </a:p>
        </p:txBody>
      </p:sp>
      <p:sp>
        <p:nvSpPr>
          <p:cNvPr id="230" name="Google Shape;230;p36"/>
          <p:cNvSpPr txBox="1"/>
          <p:nvPr/>
        </p:nvSpPr>
        <p:spPr>
          <a:xfrm>
            <a:off x="4896675" y="4580225"/>
            <a:ext cx="3021300" cy="21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t>For Cold Weather Trips: October-April</a:t>
            </a:r>
            <a:endParaRPr sz="1100"/>
          </a:p>
        </p:txBody>
      </p:sp>
      <p:sp>
        <p:nvSpPr>
          <p:cNvPr id="231" name="Google Shape;231;p36"/>
          <p:cNvSpPr txBox="1"/>
          <p:nvPr/>
        </p:nvSpPr>
        <p:spPr>
          <a:xfrm>
            <a:off x="586425" y="4545275"/>
            <a:ext cx="3021300" cy="28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a:t>For Warm Weather Trips: May-September</a:t>
            </a:r>
            <a:endParaRPr sz="11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7"/>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t>What to Bring: Footwear</a:t>
            </a:r>
            <a:endParaRPr/>
          </a:p>
        </p:txBody>
      </p:sp>
      <p:graphicFrame>
        <p:nvGraphicFramePr>
          <p:cNvPr id="237" name="Google Shape;237;p37"/>
          <p:cNvGraphicFramePr/>
          <p:nvPr/>
        </p:nvGraphicFramePr>
        <p:xfrm>
          <a:off x="306350" y="1789725"/>
          <a:ext cx="3000000" cy="3000000"/>
        </p:xfrm>
        <a:graphic>
          <a:graphicData uri="http://schemas.openxmlformats.org/drawingml/2006/table">
            <a:tbl>
              <a:tblPr>
                <a:noFill/>
                <a:tableStyleId>{EDE38F38-C5DD-40B2-9F70-07897DF4BFA6}</a:tableStyleId>
              </a:tblPr>
              <a:tblGrid>
                <a:gridCol w="4274550">
                  <a:extLst>
                    <a:ext uri="{9D8B030D-6E8A-4147-A177-3AD203B41FA5}">
                      <a16:colId xmlns:a16="http://schemas.microsoft.com/office/drawing/2014/main" val="20000"/>
                    </a:ext>
                  </a:extLst>
                </a:gridCol>
                <a:gridCol w="4274550">
                  <a:extLst>
                    <a:ext uri="{9D8B030D-6E8A-4147-A177-3AD203B41FA5}">
                      <a16:colId xmlns:a16="http://schemas.microsoft.com/office/drawing/2014/main" val="20001"/>
                    </a:ext>
                  </a:extLst>
                </a:gridCol>
              </a:tblGrid>
              <a:tr h="464575">
                <a:tc>
                  <a:txBody>
                    <a:bodyPr/>
                    <a:lstStyle/>
                    <a:p>
                      <a:pPr marL="0" lvl="0" indent="0" algn="ctr" rtl="0">
                        <a:spcBef>
                          <a:spcPts val="0"/>
                        </a:spcBef>
                        <a:spcAft>
                          <a:spcPts val="0"/>
                        </a:spcAft>
                        <a:buNone/>
                      </a:pPr>
                      <a:r>
                        <a:rPr lang="en-US" sz="1800" b="1">
                          <a:solidFill>
                            <a:srgbClr val="4D5659"/>
                          </a:solidFill>
                        </a:rPr>
                        <a:t>Yes</a:t>
                      </a:r>
                      <a:endParaRPr sz="1800" b="1">
                        <a:solidFill>
                          <a:srgbClr val="4D5659"/>
                        </a:solidFill>
                      </a:endParaRPr>
                    </a:p>
                    <a:p>
                      <a:pPr marL="0" lvl="0" indent="0" algn="ctr" rtl="0">
                        <a:spcBef>
                          <a:spcPts val="0"/>
                        </a:spcBef>
                        <a:spcAft>
                          <a:spcPts val="0"/>
                        </a:spcAft>
                        <a:buNone/>
                      </a:pPr>
                      <a:r>
                        <a:rPr lang="en-US" sz="1200" b="1">
                          <a:solidFill>
                            <a:srgbClr val="4D5659"/>
                          </a:solidFill>
                        </a:rPr>
                        <a:t>Waterproof in case of rain or snow. In warmer months, broken in athletic shoes may be worn. </a:t>
                      </a:r>
                      <a:endParaRPr sz="1200" b="1">
                        <a:solidFill>
                          <a:srgbClr val="4D5659"/>
                        </a:solidFill>
                      </a:endParaRPr>
                    </a:p>
                  </a:txBody>
                  <a:tcPr marL="91425" marR="91425" marT="91425" marB="91425"/>
                </a:tc>
                <a:tc>
                  <a:txBody>
                    <a:bodyPr/>
                    <a:lstStyle/>
                    <a:p>
                      <a:pPr marL="0" lvl="0" indent="0" algn="ctr" rtl="0">
                        <a:spcBef>
                          <a:spcPts val="0"/>
                        </a:spcBef>
                        <a:spcAft>
                          <a:spcPts val="0"/>
                        </a:spcAft>
                        <a:buNone/>
                      </a:pPr>
                      <a:r>
                        <a:rPr lang="en-US" sz="1800" b="1">
                          <a:solidFill>
                            <a:srgbClr val="4D5659"/>
                          </a:solidFill>
                        </a:rPr>
                        <a:t>No</a:t>
                      </a:r>
                      <a:endParaRPr sz="1800" b="1">
                        <a:solidFill>
                          <a:srgbClr val="4D5659"/>
                        </a:solidFill>
                      </a:endParaRPr>
                    </a:p>
                    <a:p>
                      <a:pPr marL="0" lvl="0" indent="0" algn="ctr" rtl="0">
                        <a:spcBef>
                          <a:spcPts val="0"/>
                        </a:spcBef>
                        <a:spcAft>
                          <a:spcPts val="0"/>
                        </a:spcAft>
                        <a:buNone/>
                      </a:pPr>
                      <a:r>
                        <a:rPr lang="en-US" sz="1200" b="1">
                          <a:solidFill>
                            <a:srgbClr val="4D5659"/>
                          </a:solidFill>
                        </a:rPr>
                        <a:t>Not sturdy enough or too nice for hiking in the mud.</a:t>
                      </a:r>
                      <a:endParaRPr sz="1200" b="1">
                        <a:solidFill>
                          <a:srgbClr val="4D5659"/>
                        </a:solidFill>
                      </a:endParaRPr>
                    </a:p>
                  </a:txBody>
                  <a:tcPr marL="91425" marR="91425" marT="91425" marB="91425"/>
                </a:tc>
                <a:extLst>
                  <a:ext uri="{0D108BD9-81ED-4DB2-BD59-A6C34878D82A}">
                    <a16:rowId xmlns:a16="http://schemas.microsoft.com/office/drawing/2014/main" val="10000"/>
                  </a:ext>
                </a:extLst>
              </a:tr>
              <a:tr h="2480925">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bl>
          </a:graphicData>
        </a:graphic>
      </p:graphicFrame>
      <p:pic>
        <p:nvPicPr>
          <p:cNvPr id="238" name="Google Shape;238;p37"/>
          <p:cNvPicPr preferRelativeResize="0"/>
          <p:nvPr/>
        </p:nvPicPr>
        <p:blipFill>
          <a:blip r:embed="rId3">
            <a:alphaModFix/>
          </a:blip>
          <a:stretch>
            <a:fillRect/>
          </a:stretch>
        </p:blipFill>
        <p:spPr>
          <a:xfrm>
            <a:off x="4674796" y="3649571"/>
            <a:ext cx="1911750" cy="1108175"/>
          </a:xfrm>
          <a:prstGeom prst="rect">
            <a:avLst/>
          </a:prstGeom>
          <a:noFill/>
          <a:ln>
            <a:noFill/>
          </a:ln>
        </p:spPr>
      </p:pic>
      <p:pic>
        <p:nvPicPr>
          <p:cNvPr id="239" name="Google Shape;239;p37"/>
          <p:cNvPicPr preferRelativeResize="0"/>
          <p:nvPr/>
        </p:nvPicPr>
        <p:blipFill>
          <a:blip r:embed="rId4">
            <a:alphaModFix/>
          </a:blip>
          <a:stretch>
            <a:fillRect/>
          </a:stretch>
        </p:blipFill>
        <p:spPr>
          <a:xfrm>
            <a:off x="6644275" y="3596991"/>
            <a:ext cx="1785350" cy="1189325"/>
          </a:xfrm>
          <a:prstGeom prst="rect">
            <a:avLst/>
          </a:prstGeom>
          <a:noFill/>
          <a:ln>
            <a:noFill/>
          </a:ln>
        </p:spPr>
      </p:pic>
      <p:pic>
        <p:nvPicPr>
          <p:cNvPr id="240" name="Google Shape;240;p37"/>
          <p:cNvPicPr preferRelativeResize="0"/>
          <p:nvPr/>
        </p:nvPicPr>
        <p:blipFill rotWithShape="1">
          <a:blip r:embed="rId5">
            <a:alphaModFix/>
          </a:blip>
          <a:srcRect t="14801" b="13276"/>
          <a:stretch/>
        </p:blipFill>
        <p:spPr>
          <a:xfrm>
            <a:off x="5350625" y="2695525"/>
            <a:ext cx="1395875" cy="1003975"/>
          </a:xfrm>
          <a:prstGeom prst="rect">
            <a:avLst/>
          </a:prstGeom>
          <a:noFill/>
          <a:ln>
            <a:noFill/>
          </a:ln>
        </p:spPr>
      </p:pic>
      <p:pic>
        <p:nvPicPr>
          <p:cNvPr id="241" name="Google Shape;241;p37"/>
          <p:cNvPicPr preferRelativeResize="0"/>
          <p:nvPr/>
        </p:nvPicPr>
        <p:blipFill>
          <a:blip r:embed="rId6">
            <a:alphaModFix/>
          </a:blip>
          <a:stretch>
            <a:fillRect/>
          </a:stretch>
        </p:blipFill>
        <p:spPr>
          <a:xfrm>
            <a:off x="382546" y="2654896"/>
            <a:ext cx="1722400" cy="1290125"/>
          </a:xfrm>
          <a:prstGeom prst="rect">
            <a:avLst/>
          </a:prstGeom>
          <a:noFill/>
          <a:ln>
            <a:noFill/>
          </a:ln>
        </p:spPr>
      </p:pic>
      <p:pic>
        <p:nvPicPr>
          <p:cNvPr id="242" name="Google Shape;242;p37"/>
          <p:cNvPicPr preferRelativeResize="0"/>
          <p:nvPr/>
        </p:nvPicPr>
        <p:blipFill>
          <a:blip r:embed="rId7">
            <a:alphaModFix/>
          </a:blip>
          <a:stretch>
            <a:fillRect/>
          </a:stretch>
        </p:blipFill>
        <p:spPr>
          <a:xfrm>
            <a:off x="2125800" y="3645175"/>
            <a:ext cx="1189325" cy="1189325"/>
          </a:xfrm>
          <a:prstGeom prst="rect">
            <a:avLst/>
          </a:prstGeom>
          <a:noFill/>
          <a:ln>
            <a:noFill/>
          </a:ln>
        </p:spPr>
      </p:pic>
      <p:pic>
        <p:nvPicPr>
          <p:cNvPr id="243" name="Google Shape;243;p37"/>
          <p:cNvPicPr preferRelativeResize="0"/>
          <p:nvPr/>
        </p:nvPicPr>
        <p:blipFill>
          <a:blip r:embed="rId8">
            <a:alphaModFix/>
          </a:blip>
          <a:stretch>
            <a:fillRect/>
          </a:stretch>
        </p:blipFill>
        <p:spPr>
          <a:xfrm>
            <a:off x="3021275" y="2667925"/>
            <a:ext cx="1515400" cy="1515400"/>
          </a:xfrm>
          <a:prstGeom prst="rect">
            <a:avLst/>
          </a:prstGeom>
          <a:noFill/>
          <a:ln>
            <a:noFill/>
          </a:ln>
        </p:spPr>
      </p:pic>
      <p:pic>
        <p:nvPicPr>
          <p:cNvPr id="244" name="Google Shape;244;p37"/>
          <p:cNvPicPr preferRelativeResize="0"/>
          <p:nvPr/>
        </p:nvPicPr>
        <p:blipFill rotWithShape="1">
          <a:blip r:embed="rId9">
            <a:alphaModFix/>
          </a:blip>
          <a:srcRect l="7749" t="23711" b="16650"/>
          <a:stretch/>
        </p:blipFill>
        <p:spPr>
          <a:xfrm>
            <a:off x="495075" y="3891475"/>
            <a:ext cx="1340025" cy="866275"/>
          </a:xfrm>
          <a:prstGeom prst="rect">
            <a:avLst/>
          </a:prstGeom>
          <a:noFill/>
          <a:ln>
            <a:noFill/>
          </a:ln>
        </p:spPr>
      </p:pic>
      <p:sp>
        <p:nvSpPr>
          <p:cNvPr id="245" name="Google Shape;245;p37"/>
          <p:cNvSpPr txBox="1"/>
          <p:nvPr/>
        </p:nvSpPr>
        <p:spPr>
          <a:xfrm>
            <a:off x="173750" y="1095450"/>
            <a:ext cx="8814300" cy="64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4D5659"/>
                </a:solidFill>
              </a:rPr>
              <a:t>Please pack sturdy, broken-in shoes or boots for your trail day </a:t>
            </a:r>
            <a:endParaRPr>
              <a:solidFill>
                <a:srgbClr val="4D5659"/>
              </a:solidFill>
            </a:endParaRPr>
          </a:p>
          <a:p>
            <a:pPr marL="0" lvl="0" indent="0" algn="ctr" rtl="0">
              <a:spcBef>
                <a:spcPts val="0"/>
              </a:spcBef>
              <a:spcAft>
                <a:spcPts val="0"/>
              </a:spcAft>
              <a:buNone/>
            </a:pPr>
            <a:r>
              <a:rPr lang="en-US">
                <a:solidFill>
                  <a:srgbClr val="4D5659"/>
                </a:solidFill>
              </a:rPr>
              <a:t>(you can bring extra shoes for around camp).</a:t>
            </a:r>
            <a:endParaRPr>
              <a:solidFill>
                <a:srgbClr val="4D5659"/>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8"/>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t>What to Bring: Day Pack</a:t>
            </a:r>
            <a:endParaRPr/>
          </a:p>
        </p:txBody>
      </p:sp>
      <p:pic>
        <p:nvPicPr>
          <p:cNvPr id="251" name="Google Shape;251;p38"/>
          <p:cNvPicPr preferRelativeResize="0"/>
          <p:nvPr/>
        </p:nvPicPr>
        <p:blipFill>
          <a:blip r:embed="rId3">
            <a:alphaModFix/>
          </a:blip>
          <a:stretch>
            <a:fillRect/>
          </a:stretch>
        </p:blipFill>
        <p:spPr>
          <a:xfrm>
            <a:off x="340900" y="1132400"/>
            <a:ext cx="1973800" cy="1973800"/>
          </a:xfrm>
          <a:prstGeom prst="rect">
            <a:avLst/>
          </a:prstGeom>
          <a:noFill/>
          <a:ln>
            <a:noFill/>
          </a:ln>
        </p:spPr>
      </p:pic>
      <p:pic>
        <p:nvPicPr>
          <p:cNvPr id="252" name="Google Shape;252;p38"/>
          <p:cNvPicPr preferRelativeResize="0"/>
          <p:nvPr/>
        </p:nvPicPr>
        <p:blipFill>
          <a:blip r:embed="rId4">
            <a:alphaModFix/>
          </a:blip>
          <a:stretch>
            <a:fillRect/>
          </a:stretch>
        </p:blipFill>
        <p:spPr>
          <a:xfrm>
            <a:off x="2431275" y="1289275"/>
            <a:ext cx="2411375" cy="2411375"/>
          </a:xfrm>
          <a:prstGeom prst="rect">
            <a:avLst/>
          </a:prstGeom>
          <a:noFill/>
          <a:ln>
            <a:noFill/>
          </a:ln>
        </p:spPr>
      </p:pic>
      <p:pic>
        <p:nvPicPr>
          <p:cNvPr id="253" name="Google Shape;253;p38"/>
          <p:cNvPicPr preferRelativeResize="0"/>
          <p:nvPr/>
        </p:nvPicPr>
        <p:blipFill>
          <a:blip r:embed="rId5">
            <a:alphaModFix/>
          </a:blip>
          <a:stretch>
            <a:fillRect/>
          </a:stretch>
        </p:blipFill>
        <p:spPr>
          <a:xfrm>
            <a:off x="4308100" y="1241200"/>
            <a:ext cx="1242475" cy="1242475"/>
          </a:xfrm>
          <a:prstGeom prst="rect">
            <a:avLst/>
          </a:prstGeom>
          <a:noFill/>
          <a:ln>
            <a:noFill/>
          </a:ln>
        </p:spPr>
      </p:pic>
      <p:pic>
        <p:nvPicPr>
          <p:cNvPr id="254" name="Google Shape;254;p38"/>
          <p:cNvPicPr preferRelativeResize="0"/>
          <p:nvPr/>
        </p:nvPicPr>
        <p:blipFill>
          <a:blip r:embed="rId6">
            <a:alphaModFix/>
          </a:blip>
          <a:stretch>
            <a:fillRect/>
          </a:stretch>
        </p:blipFill>
        <p:spPr>
          <a:xfrm>
            <a:off x="4308100" y="2495450"/>
            <a:ext cx="1115750" cy="1115750"/>
          </a:xfrm>
          <a:prstGeom prst="rect">
            <a:avLst/>
          </a:prstGeom>
          <a:noFill/>
          <a:ln>
            <a:noFill/>
          </a:ln>
        </p:spPr>
      </p:pic>
      <p:pic>
        <p:nvPicPr>
          <p:cNvPr id="255" name="Google Shape;255;p38"/>
          <p:cNvPicPr preferRelativeResize="0"/>
          <p:nvPr/>
        </p:nvPicPr>
        <p:blipFill rotWithShape="1">
          <a:blip r:embed="rId7">
            <a:alphaModFix/>
          </a:blip>
          <a:srcRect l="28272" r="22531"/>
          <a:stretch/>
        </p:blipFill>
        <p:spPr>
          <a:xfrm>
            <a:off x="8175225" y="1358050"/>
            <a:ext cx="914975" cy="1859875"/>
          </a:xfrm>
          <a:prstGeom prst="rect">
            <a:avLst/>
          </a:prstGeom>
          <a:noFill/>
          <a:ln>
            <a:noFill/>
          </a:ln>
        </p:spPr>
      </p:pic>
      <p:pic>
        <p:nvPicPr>
          <p:cNvPr id="256" name="Google Shape;256;p38"/>
          <p:cNvPicPr preferRelativeResize="0"/>
          <p:nvPr/>
        </p:nvPicPr>
        <p:blipFill>
          <a:blip r:embed="rId8">
            <a:alphaModFix/>
          </a:blip>
          <a:stretch>
            <a:fillRect/>
          </a:stretch>
        </p:blipFill>
        <p:spPr>
          <a:xfrm>
            <a:off x="7264576" y="1518998"/>
            <a:ext cx="1010025" cy="1698928"/>
          </a:xfrm>
          <a:prstGeom prst="rect">
            <a:avLst/>
          </a:prstGeom>
          <a:noFill/>
          <a:ln>
            <a:noFill/>
          </a:ln>
        </p:spPr>
      </p:pic>
      <p:pic>
        <p:nvPicPr>
          <p:cNvPr id="257" name="Google Shape;257;p38"/>
          <p:cNvPicPr preferRelativeResize="0"/>
          <p:nvPr/>
        </p:nvPicPr>
        <p:blipFill>
          <a:blip r:embed="rId9">
            <a:alphaModFix/>
          </a:blip>
          <a:stretch>
            <a:fillRect/>
          </a:stretch>
        </p:blipFill>
        <p:spPr>
          <a:xfrm>
            <a:off x="5887447" y="3289922"/>
            <a:ext cx="1648200" cy="1648200"/>
          </a:xfrm>
          <a:prstGeom prst="rect">
            <a:avLst/>
          </a:prstGeom>
          <a:noFill/>
          <a:ln>
            <a:noFill/>
          </a:ln>
        </p:spPr>
      </p:pic>
      <p:pic>
        <p:nvPicPr>
          <p:cNvPr id="258" name="Google Shape;258;p38"/>
          <p:cNvPicPr preferRelativeResize="0"/>
          <p:nvPr/>
        </p:nvPicPr>
        <p:blipFill>
          <a:blip r:embed="rId10">
            <a:alphaModFix/>
          </a:blip>
          <a:stretch>
            <a:fillRect/>
          </a:stretch>
        </p:blipFill>
        <p:spPr>
          <a:xfrm>
            <a:off x="654813" y="3717900"/>
            <a:ext cx="1440775" cy="1440775"/>
          </a:xfrm>
          <a:prstGeom prst="rect">
            <a:avLst/>
          </a:prstGeom>
          <a:noFill/>
          <a:ln>
            <a:noFill/>
          </a:ln>
        </p:spPr>
      </p:pic>
      <p:sp>
        <p:nvSpPr>
          <p:cNvPr id="259" name="Google Shape;259;p38"/>
          <p:cNvSpPr txBox="1"/>
          <p:nvPr/>
        </p:nvSpPr>
        <p:spPr>
          <a:xfrm>
            <a:off x="3549750" y="4143325"/>
            <a:ext cx="1497300" cy="72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rgbClr val="4D5659"/>
                </a:solidFill>
              </a:rPr>
              <a:t>Waterproof Top and Bottom or Poncho</a:t>
            </a:r>
            <a:endParaRPr b="1">
              <a:solidFill>
                <a:srgbClr val="4D5659"/>
              </a:solidFill>
            </a:endParaRPr>
          </a:p>
        </p:txBody>
      </p:sp>
      <p:sp>
        <p:nvSpPr>
          <p:cNvPr id="260" name="Google Shape;260;p38"/>
          <p:cNvSpPr txBox="1"/>
          <p:nvPr/>
        </p:nvSpPr>
        <p:spPr>
          <a:xfrm>
            <a:off x="7494325" y="3894675"/>
            <a:ext cx="1327800" cy="97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rgbClr val="4D5659"/>
                </a:solidFill>
              </a:rPr>
              <a:t>Bandanna/ Crumb Catcher for Trail Lunch</a:t>
            </a:r>
            <a:endParaRPr b="1">
              <a:solidFill>
                <a:srgbClr val="4D5659"/>
              </a:solidFill>
            </a:endParaRPr>
          </a:p>
        </p:txBody>
      </p:sp>
      <p:sp>
        <p:nvSpPr>
          <p:cNvPr id="261" name="Google Shape;261;p38"/>
          <p:cNvSpPr txBox="1"/>
          <p:nvPr/>
        </p:nvSpPr>
        <p:spPr>
          <a:xfrm>
            <a:off x="6012975" y="2086500"/>
            <a:ext cx="1327800" cy="97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u="sng">
                <a:solidFill>
                  <a:srgbClr val="4D5659"/>
                </a:solidFill>
              </a:rPr>
              <a:t>TWO</a:t>
            </a:r>
            <a:endParaRPr b="1" u="sng">
              <a:solidFill>
                <a:srgbClr val="4D5659"/>
              </a:solidFill>
            </a:endParaRPr>
          </a:p>
          <a:p>
            <a:pPr marL="0" lvl="0" indent="0" algn="ctr" rtl="0">
              <a:spcBef>
                <a:spcPts val="0"/>
              </a:spcBef>
              <a:spcAft>
                <a:spcPts val="0"/>
              </a:spcAft>
              <a:buNone/>
            </a:pPr>
            <a:r>
              <a:rPr lang="en-US" b="1">
                <a:solidFill>
                  <a:srgbClr val="4D5659"/>
                </a:solidFill>
              </a:rPr>
              <a:t>Liter-sized Water Bottles</a:t>
            </a:r>
            <a:endParaRPr b="1">
              <a:solidFill>
                <a:srgbClr val="4D5659"/>
              </a:solidFill>
            </a:endParaRPr>
          </a:p>
        </p:txBody>
      </p:sp>
      <p:sp>
        <p:nvSpPr>
          <p:cNvPr id="262" name="Google Shape;262;p38"/>
          <p:cNvSpPr txBox="1"/>
          <p:nvPr/>
        </p:nvSpPr>
        <p:spPr>
          <a:xfrm>
            <a:off x="762000" y="3182400"/>
            <a:ext cx="15528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rgbClr val="4D5659"/>
                </a:solidFill>
              </a:rPr>
              <a:t>No String Bags</a:t>
            </a:r>
            <a:endParaRPr b="1">
              <a:solidFill>
                <a:srgbClr val="4D5659"/>
              </a:solidFill>
            </a:endParaRPr>
          </a:p>
        </p:txBody>
      </p:sp>
      <p:sp>
        <p:nvSpPr>
          <p:cNvPr id="263" name="Google Shape;263;p38"/>
          <p:cNvSpPr/>
          <p:nvPr/>
        </p:nvSpPr>
        <p:spPr>
          <a:xfrm>
            <a:off x="476350" y="3560000"/>
            <a:ext cx="1762200" cy="1507200"/>
          </a:xfrm>
          <a:prstGeom prst="noSmoking">
            <a:avLst>
              <a:gd name="adj" fmla="val 8724"/>
            </a:avLst>
          </a:prstGeom>
          <a:solidFill>
            <a:srgbClr val="FF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9"/>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t>Student and Family Agreements</a:t>
            </a:r>
            <a:endParaRPr/>
          </a:p>
        </p:txBody>
      </p:sp>
      <p:sp>
        <p:nvSpPr>
          <p:cNvPr id="269" name="Google Shape;269;p39"/>
          <p:cNvSpPr>
            <a:spLocks noGrp="1"/>
          </p:cNvSpPr>
          <p:nvPr>
            <p:ph type="pic" idx="2"/>
          </p:nvPr>
        </p:nvSpPr>
        <p:spPr>
          <a:xfrm>
            <a:off x="470400" y="1252550"/>
            <a:ext cx="8141400" cy="3656400"/>
          </a:xfrm>
          <a:prstGeom prst="rect">
            <a:avLst/>
          </a:prstGeom>
        </p:spPr>
        <p:txBody>
          <a:bodyPr spcFirstLastPara="1" wrap="square" lIns="91425" tIns="45700" rIns="91425" bIns="45700" anchor="t" anchorCtr="0">
            <a:noAutofit/>
          </a:bodyPr>
          <a:lstStyle/>
          <a:p>
            <a:pPr marL="457200" lvl="0" indent="-342900" algn="l" rtl="0">
              <a:spcBef>
                <a:spcPts val="600"/>
              </a:spcBef>
              <a:spcAft>
                <a:spcPts val="0"/>
              </a:spcAft>
              <a:buClr>
                <a:srgbClr val="4D5659"/>
              </a:buClr>
              <a:buSzPts val="1800"/>
              <a:buFont typeface="Arial"/>
              <a:buChar char="•"/>
            </a:pPr>
            <a:r>
              <a:rPr lang="en-US" sz="1600" dirty="0">
                <a:solidFill>
                  <a:srgbClr val="4D5659"/>
                </a:solidFill>
                <a:latin typeface="Arial"/>
                <a:ea typeface="Arial"/>
                <a:cs typeface="Arial"/>
                <a:sym typeface="Arial"/>
              </a:rPr>
              <a:t>Parents are responsible for picking up their child in Yosemite if they are too ill to hike, injured, or need to be sent home because of a behavior violation. </a:t>
            </a:r>
            <a:endParaRPr sz="1600" dirty="0">
              <a:solidFill>
                <a:srgbClr val="4D5659"/>
              </a:solidFill>
              <a:latin typeface="Arial"/>
              <a:ea typeface="Arial"/>
              <a:cs typeface="Arial"/>
              <a:sym typeface="Arial"/>
            </a:endParaRPr>
          </a:p>
          <a:p>
            <a:pPr marL="0" lvl="0" indent="0" algn="l" rtl="0">
              <a:spcBef>
                <a:spcPts val="600"/>
              </a:spcBef>
              <a:spcAft>
                <a:spcPts val="0"/>
              </a:spcAft>
              <a:buNone/>
            </a:pPr>
            <a:endParaRPr sz="1600" dirty="0">
              <a:solidFill>
                <a:srgbClr val="4D5659"/>
              </a:solidFill>
              <a:latin typeface="Arial"/>
              <a:ea typeface="Arial"/>
              <a:cs typeface="Arial"/>
              <a:sym typeface="Arial"/>
            </a:endParaRPr>
          </a:p>
          <a:p>
            <a:pPr lvl="0" indent="-342900">
              <a:spcBef>
                <a:spcPts val="0"/>
              </a:spcBef>
              <a:buClr>
                <a:srgbClr val="4D5659"/>
              </a:buClr>
              <a:buSzPts val="1800"/>
            </a:pPr>
            <a:r>
              <a:rPr lang="en-US" sz="1600" dirty="0">
                <a:solidFill>
                  <a:srgbClr val="4D5659"/>
                </a:solidFill>
                <a:latin typeface="Arial"/>
                <a:ea typeface="Arial"/>
                <a:cs typeface="Arial"/>
                <a:sym typeface="Arial"/>
              </a:rPr>
              <a:t>Behavior is all-important. Students are expected to follow all behavior guidelines. </a:t>
            </a:r>
            <a:r>
              <a:rPr lang="en-US" sz="1600" b="1" dirty="0">
                <a:solidFill>
                  <a:srgbClr val="4D5659"/>
                </a:solidFill>
                <a:latin typeface="Arial"/>
                <a:ea typeface="Arial"/>
                <a:cs typeface="Arial"/>
                <a:sym typeface="Arial"/>
              </a:rPr>
              <a:t>Students have reviewed behavior expectations prior to the trip. </a:t>
            </a:r>
            <a:br>
              <a:rPr lang="en-US" sz="1600" b="1" dirty="0">
                <a:solidFill>
                  <a:srgbClr val="4D5659"/>
                </a:solidFill>
                <a:latin typeface="Arial"/>
                <a:ea typeface="Arial"/>
                <a:cs typeface="Arial"/>
                <a:sym typeface="Arial"/>
              </a:rPr>
            </a:br>
            <a:endParaRPr lang="en-US" sz="1600" b="1" dirty="0">
              <a:solidFill>
                <a:srgbClr val="4D5659"/>
              </a:solidFill>
              <a:latin typeface="Arial"/>
              <a:ea typeface="Arial"/>
              <a:cs typeface="Arial"/>
              <a:sym typeface="Arial"/>
            </a:endParaRPr>
          </a:p>
          <a:p>
            <a:pPr lvl="0" indent="-342900">
              <a:spcBef>
                <a:spcPts val="0"/>
              </a:spcBef>
              <a:buClr>
                <a:srgbClr val="4D5659"/>
              </a:buClr>
              <a:buSzPts val="1800"/>
            </a:pPr>
            <a:r>
              <a:rPr lang="en-US" sz="1600" b="1" i="1" dirty="0" err="1">
                <a:solidFill>
                  <a:srgbClr val="4D5659"/>
                </a:solidFill>
                <a:latin typeface="Arial"/>
                <a:ea typeface="Arial"/>
                <a:cs typeface="Arial"/>
                <a:sym typeface="Arial"/>
              </a:rPr>
              <a:t>NatureBridge</a:t>
            </a:r>
            <a:r>
              <a:rPr lang="en-US" sz="1600" b="1" i="1" dirty="0">
                <a:solidFill>
                  <a:srgbClr val="4D5659"/>
                </a:solidFill>
                <a:latin typeface="Arial"/>
                <a:ea typeface="Arial"/>
                <a:cs typeface="Arial"/>
                <a:sym typeface="Arial"/>
              </a:rPr>
              <a:t> Cell Phone Policy:</a:t>
            </a:r>
          </a:p>
          <a:p>
            <a:pPr marL="0" lvl="0" indent="0">
              <a:lnSpc>
                <a:spcPct val="115000"/>
              </a:lnSpc>
              <a:spcBef>
                <a:spcPts val="0"/>
              </a:spcBef>
              <a:buNone/>
            </a:pPr>
            <a:r>
              <a:rPr lang="en-US" sz="1600" b="1" dirty="0">
                <a:solidFill>
                  <a:srgbClr val="4D5659"/>
                </a:solidFill>
                <a:latin typeface="Arial"/>
                <a:ea typeface="Arial"/>
                <a:cs typeface="Arial"/>
                <a:sym typeface="Arial"/>
              </a:rPr>
              <a:t>Policy [4.16]</a:t>
            </a:r>
            <a:r>
              <a:rPr lang="en-US" sz="1600" dirty="0">
                <a:solidFill>
                  <a:srgbClr val="4D5659"/>
                </a:solidFill>
                <a:latin typeface="Arial"/>
                <a:ea typeface="Arial"/>
                <a:cs typeface="Arial"/>
                <a:sym typeface="Arial"/>
              </a:rPr>
              <a:t>When student participants are in learning groups with </a:t>
            </a:r>
            <a:r>
              <a:rPr lang="en-US" sz="1600" dirty="0" err="1">
                <a:solidFill>
                  <a:srgbClr val="4D5659"/>
                </a:solidFill>
                <a:latin typeface="Arial"/>
                <a:ea typeface="Arial"/>
                <a:cs typeface="Arial"/>
                <a:sym typeface="Arial"/>
              </a:rPr>
              <a:t>NatureBridge</a:t>
            </a:r>
            <a:r>
              <a:rPr lang="en-US" sz="1600" dirty="0">
                <a:solidFill>
                  <a:srgbClr val="4D5659"/>
                </a:solidFill>
                <a:latin typeface="Arial"/>
                <a:ea typeface="Arial"/>
                <a:cs typeface="Arial"/>
                <a:sym typeface="Arial"/>
              </a:rPr>
              <a:t> educators and school chaperones, cell phones should be set in airplane mode and used only for taking photos, video or specific school projects. When student participants are not in learning groups, any cell phone use will be supervised by teachers and chaperones. Student participants may not use cell phones in </a:t>
            </a:r>
            <a:r>
              <a:rPr lang="en-US" sz="1600" dirty="0" err="1">
                <a:solidFill>
                  <a:srgbClr val="4D5659"/>
                </a:solidFill>
                <a:latin typeface="Arial"/>
                <a:ea typeface="Arial"/>
                <a:cs typeface="Arial"/>
                <a:sym typeface="Arial"/>
              </a:rPr>
              <a:t>NatureBridge</a:t>
            </a:r>
            <a:r>
              <a:rPr lang="en-US" sz="1600" dirty="0">
                <a:solidFill>
                  <a:srgbClr val="4D5659"/>
                </a:solidFill>
                <a:latin typeface="Arial"/>
                <a:ea typeface="Arial"/>
                <a:cs typeface="Arial"/>
                <a:sym typeface="Arial"/>
              </a:rPr>
              <a:t> dorms, dining halls, or bathrooms.</a:t>
            </a:r>
          </a:p>
          <a:p>
            <a:pPr marL="457200" lvl="0" indent="-342900" algn="l" rtl="0">
              <a:spcBef>
                <a:spcPts val="600"/>
              </a:spcBef>
              <a:spcAft>
                <a:spcPts val="0"/>
              </a:spcAft>
              <a:buClr>
                <a:srgbClr val="4D5659"/>
              </a:buClr>
              <a:buSzPts val="1800"/>
              <a:buFont typeface="Arial"/>
              <a:buChar char="•"/>
            </a:pPr>
            <a:endParaRPr sz="1800" dirty="0">
              <a:solidFill>
                <a:srgbClr val="4D5659"/>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0"/>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t>Next Steps</a:t>
            </a:r>
            <a:endParaRPr/>
          </a:p>
        </p:txBody>
      </p:sp>
      <p:sp>
        <p:nvSpPr>
          <p:cNvPr id="275" name="Google Shape;275;p40"/>
          <p:cNvSpPr>
            <a:spLocks noGrp="1"/>
          </p:cNvSpPr>
          <p:nvPr>
            <p:ph type="pic" idx="2"/>
          </p:nvPr>
        </p:nvSpPr>
        <p:spPr>
          <a:xfrm>
            <a:off x="-64944" y="1100150"/>
            <a:ext cx="4429200" cy="3781412"/>
          </a:xfrm>
          <a:prstGeom prst="rect">
            <a:avLst/>
          </a:prstGeom>
        </p:spPr>
        <p:txBody>
          <a:bodyPr spcFirstLastPara="1" wrap="square" lIns="91425" tIns="45700" rIns="91425" bIns="45700" anchor="t" anchorCtr="0">
            <a:noAutofit/>
          </a:bodyPr>
          <a:lstStyle/>
          <a:p>
            <a:pPr lvl="0" indent="-317500">
              <a:spcBef>
                <a:spcPts val="360"/>
              </a:spcBef>
              <a:buClr>
                <a:srgbClr val="4D5659"/>
              </a:buClr>
              <a:buSzPts val="1400"/>
            </a:pPr>
            <a:r>
              <a:rPr lang="en-US" sz="1200" dirty="0">
                <a:solidFill>
                  <a:srgbClr val="4D5659"/>
                </a:solidFill>
                <a:latin typeface="Arial"/>
                <a:ea typeface="Arial"/>
                <a:cs typeface="Arial"/>
                <a:sym typeface="Arial"/>
              </a:rPr>
              <a:t>Registration Forms:</a:t>
            </a:r>
          </a:p>
          <a:p>
            <a:pPr lvl="0" indent="0">
              <a:spcBef>
                <a:spcPts val="360"/>
              </a:spcBef>
              <a:buNone/>
            </a:pPr>
            <a:r>
              <a:rPr lang="en-US" sz="1200" dirty="0">
                <a:solidFill>
                  <a:srgbClr val="4D5659"/>
                </a:solidFill>
                <a:latin typeface="Arial"/>
                <a:ea typeface="Arial"/>
                <a:cs typeface="Arial"/>
                <a:sym typeface="Arial"/>
              </a:rPr>
              <a:t>Your school’s planning coordinator will email the link to the </a:t>
            </a:r>
            <a:r>
              <a:rPr lang="en-US" sz="1200" dirty="0" err="1">
                <a:solidFill>
                  <a:srgbClr val="4D5659"/>
                </a:solidFill>
                <a:latin typeface="Arial"/>
                <a:ea typeface="Arial"/>
                <a:cs typeface="Arial"/>
                <a:sym typeface="Arial"/>
              </a:rPr>
              <a:t>NatureBridge</a:t>
            </a:r>
            <a:r>
              <a:rPr lang="en-US" sz="1200" dirty="0">
                <a:solidFill>
                  <a:srgbClr val="4D5659"/>
                </a:solidFill>
                <a:latin typeface="Arial"/>
                <a:ea typeface="Arial"/>
                <a:cs typeface="Arial"/>
                <a:sym typeface="Arial"/>
              </a:rPr>
              <a:t> online registration form.</a:t>
            </a:r>
            <a:br>
              <a:rPr lang="en-US" sz="1200" dirty="0">
                <a:solidFill>
                  <a:srgbClr val="4D5659"/>
                </a:solidFill>
                <a:latin typeface="Arial"/>
                <a:ea typeface="Arial"/>
                <a:cs typeface="Arial"/>
                <a:sym typeface="Arial"/>
              </a:rPr>
            </a:br>
            <a:endParaRPr lang="en-US" sz="1200" dirty="0">
              <a:solidFill>
                <a:srgbClr val="4D5659"/>
              </a:solidFill>
              <a:latin typeface="Arial"/>
              <a:ea typeface="Arial"/>
              <a:cs typeface="Arial"/>
              <a:sym typeface="Arial"/>
            </a:endParaRPr>
          </a:p>
          <a:p>
            <a:pPr lvl="0" indent="-317500">
              <a:spcBef>
                <a:spcPts val="360"/>
              </a:spcBef>
              <a:buClr>
                <a:srgbClr val="4D5659"/>
              </a:buClr>
              <a:buSzPts val="1400"/>
            </a:pPr>
            <a:r>
              <a:rPr lang="en-US" sz="1200" dirty="0">
                <a:solidFill>
                  <a:srgbClr val="4D5659"/>
                </a:solidFill>
                <a:latin typeface="Arial"/>
                <a:ea typeface="Arial"/>
                <a:cs typeface="Arial"/>
                <a:sym typeface="Arial"/>
              </a:rPr>
              <a:t>Modes of Communication:</a:t>
            </a:r>
          </a:p>
          <a:p>
            <a:pPr lvl="0" indent="0">
              <a:spcBef>
                <a:spcPts val="360"/>
              </a:spcBef>
              <a:buNone/>
            </a:pPr>
            <a:r>
              <a:rPr lang="en-US" sz="1200" dirty="0" err="1">
                <a:solidFill>
                  <a:srgbClr val="4D5659"/>
                </a:solidFill>
                <a:latin typeface="Arial"/>
                <a:ea typeface="Arial"/>
                <a:cs typeface="Arial"/>
                <a:sym typeface="Arial"/>
              </a:rPr>
              <a:t>NatureBridge</a:t>
            </a:r>
            <a:r>
              <a:rPr lang="en-US" sz="1200" dirty="0">
                <a:solidFill>
                  <a:srgbClr val="4D5659"/>
                </a:solidFill>
                <a:latin typeface="Arial"/>
                <a:ea typeface="Arial"/>
                <a:cs typeface="Arial"/>
                <a:sym typeface="Arial"/>
              </a:rPr>
              <a:t> will be in direct contact with your school’s planning coordinator. Please direct all questions to that individual.</a:t>
            </a:r>
            <a:br>
              <a:rPr lang="en-US" sz="1200" dirty="0">
                <a:solidFill>
                  <a:srgbClr val="4D5659"/>
                </a:solidFill>
                <a:latin typeface="Arial"/>
                <a:ea typeface="Arial"/>
                <a:cs typeface="Arial"/>
                <a:sym typeface="Arial"/>
              </a:rPr>
            </a:br>
            <a:endParaRPr lang="en-US" sz="1200" dirty="0">
              <a:solidFill>
                <a:srgbClr val="4D5659"/>
              </a:solidFill>
              <a:latin typeface="Arial"/>
              <a:ea typeface="Arial"/>
              <a:cs typeface="Arial"/>
              <a:sym typeface="Arial"/>
            </a:endParaRPr>
          </a:p>
          <a:p>
            <a:pPr lvl="0" indent="-317500">
              <a:spcBef>
                <a:spcPts val="360"/>
              </a:spcBef>
              <a:buClr>
                <a:srgbClr val="4D5659"/>
              </a:buClr>
              <a:buSzPts val="1400"/>
            </a:pPr>
            <a:r>
              <a:rPr lang="en-US" sz="1200" dirty="0">
                <a:solidFill>
                  <a:srgbClr val="4D5659"/>
                </a:solidFill>
                <a:latin typeface="Arial"/>
                <a:ea typeface="Arial"/>
                <a:cs typeface="Arial"/>
                <a:sym typeface="Arial"/>
              </a:rPr>
              <a:t>Timeline and Calendar:</a:t>
            </a:r>
          </a:p>
          <a:p>
            <a:pPr lvl="0" indent="0">
              <a:spcBef>
                <a:spcPts val="360"/>
              </a:spcBef>
              <a:buNone/>
            </a:pPr>
            <a:r>
              <a:rPr lang="en-US" sz="1200" dirty="0">
                <a:solidFill>
                  <a:srgbClr val="4D5659"/>
                </a:solidFill>
                <a:latin typeface="Arial"/>
                <a:ea typeface="Arial"/>
                <a:cs typeface="Arial"/>
                <a:sym typeface="Arial"/>
              </a:rPr>
              <a:t>Please adhere to all deadlines dictated by your school’s planning coordinator. This ensures that </a:t>
            </a:r>
            <a:r>
              <a:rPr lang="en-US" sz="1200" dirty="0" err="1">
                <a:solidFill>
                  <a:srgbClr val="4D5659"/>
                </a:solidFill>
                <a:latin typeface="Arial"/>
                <a:ea typeface="Arial"/>
                <a:cs typeface="Arial"/>
                <a:sym typeface="Arial"/>
              </a:rPr>
              <a:t>NatureBridge</a:t>
            </a:r>
            <a:r>
              <a:rPr lang="en-US" sz="1200" dirty="0">
                <a:solidFill>
                  <a:srgbClr val="4D5659"/>
                </a:solidFill>
                <a:latin typeface="Arial"/>
                <a:ea typeface="Arial"/>
                <a:cs typeface="Arial"/>
                <a:sym typeface="Arial"/>
              </a:rPr>
              <a:t> can provide the safest/highest quality program for your student.</a:t>
            </a:r>
            <a:br>
              <a:rPr lang="en-US" sz="1200" dirty="0">
                <a:solidFill>
                  <a:srgbClr val="4D5659"/>
                </a:solidFill>
                <a:latin typeface="Arial"/>
                <a:ea typeface="Arial"/>
                <a:cs typeface="Arial"/>
                <a:sym typeface="Arial"/>
              </a:rPr>
            </a:br>
            <a:endParaRPr lang="en-US" sz="1200" dirty="0">
              <a:solidFill>
                <a:srgbClr val="4D5659"/>
              </a:solidFill>
              <a:latin typeface="Arial"/>
              <a:ea typeface="Arial"/>
              <a:cs typeface="Arial"/>
              <a:sym typeface="Arial"/>
            </a:endParaRPr>
          </a:p>
          <a:p>
            <a:pPr lvl="0" indent="-317500">
              <a:spcBef>
                <a:spcPts val="360"/>
              </a:spcBef>
              <a:buClr>
                <a:srgbClr val="4D5659"/>
              </a:buClr>
              <a:buSzPts val="1400"/>
            </a:pPr>
            <a:r>
              <a:rPr lang="en-US" sz="1200" i="1" dirty="0">
                <a:solidFill>
                  <a:srgbClr val="4D5659"/>
                </a:solidFill>
                <a:latin typeface="Arial"/>
                <a:ea typeface="Arial"/>
                <a:cs typeface="Arial"/>
                <a:sym typeface="Arial"/>
              </a:rPr>
              <a:t>Contact Person:</a:t>
            </a:r>
          </a:p>
          <a:p>
            <a:pPr lvl="0" indent="0">
              <a:spcBef>
                <a:spcPts val="360"/>
              </a:spcBef>
              <a:buNone/>
            </a:pPr>
            <a:r>
              <a:rPr lang="en-US" sz="1200" i="1" dirty="0">
                <a:solidFill>
                  <a:srgbClr val="4D5659"/>
                </a:solidFill>
                <a:highlight>
                  <a:srgbClr val="FFFF00"/>
                </a:highlight>
                <a:latin typeface="Arial"/>
                <a:ea typeface="Arial"/>
                <a:cs typeface="Arial"/>
                <a:sym typeface="Arial"/>
              </a:rPr>
              <a:t>(Insert name of school planning coordinator)</a:t>
            </a:r>
          </a:p>
          <a:p>
            <a:pPr marL="457200" lvl="0" indent="-342900" algn="l" rtl="0">
              <a:spcBef>
                <a:spcPts val="360"/>
              </a:spcBef>
              <a:spcAft>
                <a:spcPts val="0"/>
              </a:spcAft>
              <a:buClr>
                <a:srgbClr val="4D5659"/>
              </a:buClr>
              <a:buSzPts val="1800"/>
              <a:buFont typeface="Arial"/>
              <a:buChar char="•"/>
            </a:pPr>
            <a:endParaRPr sz="1800" dirty="0">
              <a:solidFill>
                <a:srgbClr val="4D5659"/>
              </a:solidFill>
              <a:latin typeface="Arial"/>
              <a:ea typeface="Arial"/>
              <a:cs typeface="Arial"/>
              <a:sym typeface="Arial"/>
            </a:endParaRPr>
          </a:p>
        </p:txBody>
      </p:sp>
      <p:pic>
        <p:nvPicPr>
          <p:cNvPr id="276" name="Google Shape;276;p40" descr="yose esci 3.jpg"/>
          <p:cNvPicPr preferRelativeResize="0"/>
          <p:nvPr/>
        </p:nvPicPr>
        <p:blipFill rotWithShape="1">
          <a:blip r:embed="rId3">
            <a:alphaModFix/>
          </a:blip>
          <a:srcRect/>
          <a:stretch/>
        </p:blipFill>
        <p:spPr>
          <a:xfrm>
            <a:off x="4392058" y="1398214"/>
            <a:ext cx="4353000" cy="3264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7"/>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t>Overview</a:t>
            </a:r>
            <a:endParaRPr/>
          </a:p>
        </p:txBody>
      </p:sp>
      <p:sp>
        <p:nvSpPr>
          <p:cNvPr id="155" name="Google Shape;155;p27"/>
          <p:cNvSpPr txBox="1">
            <a:spLocks noGrp="1"/>
          </p:cNvSpPr>
          <p:nvPr>
            <p:ph type="body" idx="1"/>
          </p:nvPr>
        </p:nvSpPr>
        <p:spPr>
          <a:xfrm>
            <a:off x="264800" y="1371500"/>
            <a:ext cx="4307100" cy="3305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endParaRPr sz="1800"/>
          </a:p>
          <a:p>
            <a:pPr marL="457200" lvl="0" indent="-342900" algn="l" rtl="0">
              <a:spcBef>
                <a:spcPts val="480"/>
              </a:spcBef>
              <a:spcAft>
                <a:spcPts val="0"/>
              </a:spcAft>
              <a:buClr>
                <a:srgbClr val="4D5659"/>
              </a:buClr>
              <a:buSzPts val="1800"/>
              <a:buChar char="●"/>
            </a:pPr>
            <a:r>
              <a:rPr lang="en-US" sz="1800">
                <a:solidFill>
                  <a:srgbClr val="4D5659"/>
                </a:solidFill>
              </a:rPr>
              <a:t>Why NatureBridge?	</a:t>
            </a:r>
            <a:br>
              <a:rPr lang="en-US" sz="1800">
                <a:solidFill>
                  <a:srgbClr val="4D5659"/>
                </a:solidFill>
              </a:rPr>
            </a:br>
            <a:r>
              <a:rPr lang="en-US" sz="1800">
                <a:solidFill>
                  <a:srgbClr val="4D5659"/>
                </a:solidFill>
              </a:rPr>
              <a:t>			</a:t>
            </a:r>
            <a:endParaRPr sz="1800">
              <a:solidFill>
                <a:srgbClr val="4D5659"/>
              </a:solidFill>
            </a:endParaRPr>
          </a:p>
          <a:p>
            <a:pPr marL="457200" lvl="0" indent="-342900" algn="l" rtl="0">
              <a:spcBef>
                <a:spcPts val="0"/>
              </a:spcBef>
              <a:spcAft>
                <a:spcPts val="0"/>
              </a:spcAft>
              <a:buClr>
                <a:srgbClr val="4D5659"/>
              </a:buClr>
              <a:buSzPts val="1800"/>
              <a:buChar char="●"/>
            </a:pPr>
            <a:r>
              <a:rPr lang="en-US" sz="1800">
                <a:solidFill>
                  <a:srgbClr val="4D5659"/>
                </a:solidFill>
              </a:rPr>
              <a:t>Yosemite’s Classroom		</a:t>
            </a:r>
            <a:br>
              <a:rPr lang="en-US" sz="1800">
                <a:solidFill>
                  <a:srgbClr val="4D5659"/>
                </a:solidFill>
              </a:rPr>
            </a:br>
            <a:r>
              <a:rPr lang="en-US" sz="1800">
                <a:solidFill>
                  <a:srgbClr val="4D5659"/>
                </a:solidFill>
              </a:rPr>
              <a:t>		</a:t>
            </a:r>
            <a:endParaRPr sz="1800">
              <a:solidFill>
                <a:srgbClr val="4D5659"/>
              </a:solidFill>
            </a:endParaRPr>
          </a:p>
          <a:p>
            <a:pPr marL="457200" lvl="0" indent="-342900" algn="l" rtl="0">
              <a:spcBef>
                <a:spcPts val="0"/>
              </a:spcBef>
              <a:spcAft>
                <a:spcPts val="0"/>
              </a:spcAft>
              <a:buClr>
                <a:srgbClr val="4D5659"/>
              </a:buClr>
              <a:buSzPts val="1800"/>
              <a:buChar char="●"/>
            </a:pPr>
            <a:r>
              <a:rPr lang="en-US" sz="1800">
                <a:solidFill>
                  <a:srgbClr val="4D5659"/>
                </a:solidFill>
              </a:rPr>
              <a:t>A Typical Day in Yosemite</a:t>
            </a:r>
            <a:br>
              <a:rPr lang="en-US" sz="1800">
                <a:solidFill>
                  <a:srgbClr val="4D5659"/>
                </a:solidFill>
              </a:rPr>
            </a:br>
            <a:endParaRPr sz="1800">
              <a:solidFill>
                <a:srgbClr val="4D5659"/>
              </a:solidFill>
            </a:endParaRPr>
          </a:p>
          <a:p>
            <a:pPr marL="457200" lvl="0" indent="-342900" algn="l" rtl="0">
              <a:spcBef>
                <a:spcPts val="0"/>
              </a:spcBef>
              <a:spcAft>
                <a:spcPts val="0"/>
              </a:spcAft>
              <a:buClr>
                <a:srgbClr val="4D5659"/>
              </a:buClr>
              <a:buSzPts val="1800"/>
              <a:buChar char="●"/>
            </a:pPr>
            <a:r>
              <a:rPr lang="en-US" sz="1800">
                <a:solidFill>
                  <a:srgbClr val="4D5659"/>
                </a:solidFill>
              </a:rPr>
              <a:t>Learning Groups	</a:t>
            </a:r>
            <a:r>
              <a:rPr lang="en-US" sz="1800"/>
              <a:t>			</a:t>
            </a:r>
            <a:endParaRPr/>
          </a:p>
        </p:txBody>
      </p:sp>
      <p:sp>
        <p:nvSpPr>
          <p:cNvPr id="156" name="Google Shape;156;p27"/>
          <p:cNvSpPr txBox="1"/>
          <p:nvPr/>
        </p:nvSpPr>
        <p:spPr>
          <a:xfrm>
            <a:off x="4815900" y="1391350"/>
            <a:ext cx="4150500" cy="317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4D5659"/>
              </a:solidFill>
            </a:endParaRPr>
          </a:p>
          <a:p>
            <a:pPr marL="457200" lvl="0" indent="-342900" algn="l" rtl="0">
              <a:spcBef>
                <a:spcPts val="0"/>
              </a:spcBef>
              <a:spcAft>
                <a:spcPts val="0"/>
              </a:spcAft>
              <a:buClr>
                <a:srgbClr val="4D5659"/>
              </a:buClr>
              <a:buSzPts val="1800"/>
              <a:buChar char="●"/>
            </a:pPr>
            <a:r>
              <a:rPr lang="en-US" sz="1800">
                <a:solidFill>
                  <a:srgbClr val="4D5659"/>
                </a:solidFill>
              </a:rPr>
              <a:t>Accomodations in Yosemite</a:t>
            </a:r>
            <a:br>
              <a:rPr lang="en-US" sz="1800">
                <a:solidFill>
                  <a:srgbClr val="4D5659"/>
                </a:solidFill>
              </a:rPr>
            </a:br>
            <a:endParaRPr sz="1800">
              <a:solidFill>
                <a:srgbClr val="4D5659"/>
              </a:solidFill>
            </a:endParaRPr>
          </a:p>
          <a:p>
            <a:pPr marL="457200" lvl="0" indent="-342900" algn="l" rtl="0">
              <a:spcBef>
                <a:spcPts val="0"/>
              </a:spcBef>
              <a:spcAft>
                <a:spcPts val="0"/>
              </a:spcAft>
              <a:buClr>
                <a:srgbClr val="4D5659"/>
              </a:buClr>
              <a:buSzPts val="1800"/>
              <a:buChar char="●"/>
            </a:pPr>
            <a:r>
              <a:rPr lang="en-US" sz="1800">
                <a:solidFill>
                  <a:srgbClr val="4D5659"/>
                </a:solidFill>
              </a:rPr>
              <a:t>What to Bring</a:t>
            </a:r>
            <a:br>
              <a:rPr lang="en-US" sz="1800">
                <a:solidFill>
                  <a:srgbClr val="4D5659"/>
                </a:solidFill>
              </a:rPr>
            </a:br>
            <a:endParaRPr sz="1800">
              <a:solidFill>
                <a:srgbClr val="4D5659"/>
              </a:solidFill>
            </a:endParaRPr>
          </a:p>
          <a:p>
            <a:pPr marL="457200" lvl="0" indent="-342900" algn="l" rtl="0">
              <a:spcBef>
                <a:spcPts val="0"/>
              </a:spcBef>
              <a:spcAft>
                <a:spcPts val="0"/>
              </a:spcAft>
              <a:buClr>
                <a:srgbClr val="4D5659"/>
              </a:buClr>
              <a:buSzPts val="1800"/>
              <a:buChar char="●"/>
            </a:pPr>
            <a:r>
              <a:rPr lang="en-US" sz="1800">
                <a:solidFill>
                  <a:srgbClr val="4D5659"/>
                </a:solidFill>
              </a:rPr>
              <a:t>Student and Family Agreements</a:t>
            </a:r>
            <a:br>
              <a:rPr lang="en-US" sz="1800">
                <a:solidFill>
                  <a:srgbClr val="4D5659"/>
                </a:solidFill>
              </a:rPr>
            </a:br>
            <a:endParaRPr sz="1800">
              <a:solidFill>
                <a:srgbClr val="4D5659"/>
              </a:solidFill>
            </a:endParaRPr>
          </a:p>
          <a:p>
            <a:pPr marL="457200" lvl="0" indent="-342900" algn="l" rtl="0">
              <a:spcBef>
                <a:spcPts val="0"/>
              </a:spcBef>
              <a:spcAft>
                <a:spcPts val="0"/>
              </a:spcAft>
              <a:buClr>
                <a:srgbClr val="4D5659"/>
              </a:buClr>
              <a:buSzPts val="1800"/>
              <a:buChar char="●"/>
            </a:pPr>
            <a:r>
              <a:rPr lang="en-US" sz="1800">
                <a:solidFill>
                  <a:srgbClr val="4D5659"/>
                </a:solidFill>
              </a:rPr>
              <a:t>Next Steps</a:t>
            </a:r>
            <a:endParaRPr sz="1800">
              <a:solidFill>
                <a:srgbClr val="4D5659"/>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8"/>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t>Why NatureBridge?</a:t>
            </a:r>
            <a:endParaRPr/>
          </a:p>
        </p:txBody>
      </p:sp>
      <p:pic>
        <p:nvPicPr>
          <p:cNvPr id="162" name="Google Shape;162;p28">
            <a:hlinkClick r:id="rId3"/>
          </p:cNvPr>
          <p:cNvPicPr preferRelativeResize="0"/>
          <p:nvPr/>
        </p:nvPicPr>
        <p:blipFill>
          <a:blip r:embed="rId4">
            <a:alphaModFix/>
          </a:blip>
          <a:stretch>
            <a:fillRect/>
          </a:stretch>
        </p:blipFill>
        <p:spPr>
          <a:xfrm>
            <a:off x="1733499" y="1386225"/>
            <a:ext cx="5468125" cy="3046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9"/>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t>Yosemite’s Classroom</a:t>
            </a:r>
            <a:endParaRPr/>
          </a:p>
        </p:txBody>
      </p:sp>
      <p:pic>
        <p:nvPicPr>
          <p:cNvPr id="168" name="Google Shape;168;p29" descr="hiking thru meadow with Sentinel Rock.jpg"/>
          <p:cNvPicPr preferRelativeResize="0"/>
          <p:nvPr/>
        </p:nvPicPr>
        <p:blipFill>
          <a:blip r:embed="rId3">
            <a:alphaModFix/>
          </a:blip>
          <a:stretch>
            <a:fillRect/>
          </a:stretch>
        </p:blipFill>
        <p:spPr>
          <a:xfrm>
            <a:off x="3061364" y="1472188"/>
            <a:ext cx="2029924" cy="2704149"/>
          </a:xfrm>
          <a:prstGeom prst="rect">
            <a:avLst/>
          </a:prstGeom>
          <a:noFill/>
          <a:ln>
            <a:noFill/>
          </a:ln>
        </p:spPr>
      </p:pic>
      <p:pic>
        <p:nvPicPr>
          <p:cNvPr id="169" name="Google Shape;169;p29" descr="campolindo2010trust - Copy.JPG"/>
          <p:cNvPicPr preferRelativeResize="0"/>
          <p:nvPr/>
        </p:nvPicPr>
        <p:blipFill rotWithShape="1">
          <a:blip r:embed="rId4">
            <a:alphaModFix/>
          </a:blip>
          <a:srcRect l="18052"/>
          <a:stretch/>
        </p:blipFill>
        <p:spPr>
          <a:xfrm>
            <a:off x="5329600" y="2028575"/>
            <a:ext cx="2303748" cy="2108536"/>
          </a:xfrm>
          <a:prstGeom prst="rect">
            <a:avLst/>
          </a:prstGeom>
          <a:noFill/>
          <a:ln>
            <a:noFill/>
          </a:ln>
        </p:spPr>
      </p:pic>
      <p:pic>
        <p:nvPicPr>
          <p:cNvPr id="170" name="Google Shape;170;p29" descr="FRC 2012 Amber and Deeps group (14).JPG"/>
          <p:cNvPicPr preferRelativeResize="0"/>
          <p:nvPr/>
        </p:nvPicPr>
        <p:blipFill rotWithShape="1">
          <a:blip r:embed="rId5">
            <a:alphaModFix/>
          </a:blip>
          <a:srcRect r="20178"/>
          <a:stretch/>
        </p:blipFill>
        <p:spPr>
          <a:xfrm>
            <a:off x="7822000" y="2074425"/>
            <a:ext cx="1207448" cy="2016850"/>
          </a:xfrm>
          <a:prstGeom prst="rect">
            <a:avLst/>
          </a:prstGeom>
          <a:noFill/>
          <a:ln>
            <a:noFill/>
          </a:ln>
        </p:spPr>
      </p:pic>
      <p:sp>
        <p:nvSpPr>
          <p:cNvPr id="171" name="Google Shape;171;p29"/>
          <p:cNvSpPr txBox="1"/>
          <p:nvPr/>
        </p:nvSpPr>
        <p:spPr>
          <a:xfrm>
            <a:off x="149000" y="3999575"/>
            <a:ext cx="2591700" cy="48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rgbClr val="4D5659"/>
                </a:solidFill>
              </a:rPr>
              <a:t>Environmental Science</a:t>
            </a:r>
            <a:endParaRPr b="1">
              <a:solidFill>
                <a:srgbClr val="4D5659"/>
              </a:solidFill>
            </a:endParaRPr>
          </a:p>
        </p:txBody>
      </p:sp>
      <p:sp>
        <p:nvSpPr>
          <p:cNvPr id="172" name="Google Shape;172;p29"/>
          <p:cNvSpPr txBox="1"/>
          <p:nvPr/>
        </p:nvSpPr>
        <p:spPr>
          <a:xfrm>
            <a:off x="2823050" y="4277400"/>
            <a:ext cx="25065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rgbClr val="4D5659"/>
                </a:solidFill>
              </a:rPr>
              <a:t>Experiencing the Outdoors</a:t>
            </a:r>
            <a:endParaRPr b="1">
              <a:solidFill>
                <a:srgbClr val="4D5659"/>
              </a:solidFill>
            </a:endParaRPr>
          </a:p>
        </p:txBody>
      </p:sp>
      <p:sp>
        <p:nvSpPr>
          <p:cNvPr id="173" name="Google Shape;173;p29"/>
          <p:cNvSpPr txBox="1"/>
          <p:nvPr/>
        </p:nvSpPr>
        <p:spPr>
          <a:xfrm>
            <a:off x="5401725" y="4271000"/>
            <a:ext cx="3525000" cy="39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rgbClr val="4D5659"/>
                </a:solidFill>
              </a:rPr>
              <a:t>Teambuilding and Self-Reflection</a:t>
            </a:r>
            <a:endParaRPr b="1">
              <a:solidFill>
                <a:srgbClr val="4D5659"/>
              </a:solidFill>
            </a:endParaRPr>
          </a:p>
        </p:txBody>
      </p:sp>
      <p:pic>
        <p:nvPicPr>
          <p:cNvPr id="174" name="Google Shape;174;p29"/>
          <p:cNvPicPr preferRelativeResize="0"/>
          <p:nvPr/>
        </p:nvPicPr>
        <p:blipFill>
          <a:blip r:embed="rId6">
            <a:alphaModFix/>
          </a:blip>
          <a:stretch>
            <a:fillRect/>
          </a:stretch>
        </p:blipFill>
        <p:spPr>
          <a:xfrm>
            <a:off x="149000" y="1790550"/>
            <a:ext cx="2756564" cy="206742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0"/>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t>Sample Day</a:t>
            </a:r>
            <a:endParaRPr/>
          </a:p>
        </p:txBody>
      </p:sp>
      <p:sp>
        <p:nvSpPr>
          <p:cNvPr id="180" name="Google Shape;180;p30"/>
          <p:cNvSpPr txBox="1">
            <a:spLocks noGrp="1"/>
          </p:cNvSpPr>
          <p:nvPr>
            <p:ph type="body" idx="1"/>
          </p:nvPr>
        </p:nvSpPr>
        <p:spPr>
          <a:xfrm>
            <a:off x="264800" y="1126925"/>
            <a:ext cx="8625300" cy="4016700"/>
          </a:xfrm>
          <a:prstGeom prst="rect">
            <a:avLst/>
          </a:prstGeom>
        </p:spPr>
        <p:txBody>
          <a:bodyPr spcFirstLastPara="1" wrap="square" lIns="91425" tIns="45700" rIns="91425" bIns="45700" anchor="t" anchorCtr="0">
            <a:noAutofit/>
          </a:bodyPr>
          <a:lstStyle/>
          <a:p>
            <a:pPr marL="0" lvl="0" indent="0" algn="l" rtl="0">
              <a:spcBef>
                <a:spcPts val="600"/>
              </a:spcBef>
              <a:spcAft>
                <a:spcPts val="0"/>
              </a:spcAft>
              <a:buNone/>
            </a:pPr>
            <a:r>
              <a:rPr lang="en-US" sz="1600" b="1" dirty="0">
                <a:solidFill>
                  <a:srgbClr val="4D5659"/>
                </a:solidFill>
              </a:rPr>
              <a:t>6:00-6:30 a.m.</a:t>
            </a:r>
            <a:r>
              <a:rPr lang="en-US" sz="1600" dirty="0">
                <a:solidFill>
                  <a:srgbClr val="4D5659"/>
                </a:solidFill>
              </a:rPr>
              <a:t> 	Wake-up and get ready for the day</a:t>
            </a:r>
            <a:endParaRPr sz="1600" dirty="0">
              <a:solidFill>
                <a:srgbClr val="4D5659"/>
              </a:solidFill>
            </a:endParaRPr>
          </a:p>
          <a:p>
            <a:pPr marL="0" lvl="0" indent="0" algn="l" rtl="0">
              <a:spcBef>
                <a:spcPts val="600"/>
              </a:spcBef>
              <a:spcAft>
                <a:spcPts val="0"/>
              </a:spcAft>
              <a:buNone/>
            </a:pPr>
            <a:r>
              <a:rPr lang="en-US" sz="1600" b="1" dirty="0">
                <a:solidFill>
                  <a:srgbClr val="4D5659"/>
                </a:solidFill>
              </a:rPr>
              <a:t>7:00-8:00 a.m.</a:t>
            </a:r>
            <a:r>
              <a:rPr lang="en-US" sz="1600" dirty="0">
                <a:solidFill>
                  <a:srgbClr val="4D5659"/>
                </a:solidFill>
              </a:rPr>
              <a:t> 	Breakfast</a:t>
            </a:r>
            <a:endParaRPr sz="1600" dirty="0">
              <a:solidFill>
                <a:srgbClr val="4D5659"/>
              </a:solidFill>
            </a:endParaRPr>
          </a:p>
          <a:p>
            <a:pPr marL="0" lvl="0" indent="0" algn="l" rtl="0">
              <a:spcBef>
                <a:spcPts val="600"/>
              </a:spcBef>
              <a:spcAft>
                <a:spcPts val="0"/>
              </a:spcAft>
              <a:buNone/>
            </a:pPr>
            <a:r>
              <a:rPr lang="en-US" sz="1600" b="1" dirty="0">
                <a:solidFill>
                  <a:srgbClr val="4D5659"/>
                </a:solidFill>
              </a:rPr>
              <a:t>8:30 a.m. </a:t>
            </a:r>
            <a:r>
              <a:rPr lang="en-US" sz="1600" dirty="0">
                <a:solidFill>
                  <a:srgbClr val="4D5659"/>
                </a:solidFill>
              </a:rPr>
              <a:t>       	Meet </a:t>
            </a:r>
            <a:r>
              <a:rPr lang="en-US" sz="1600" dirty="0" err="1">
                <a:solidFill>
                  <a:srgbClr val="4D5659"/>
                </a:solidFill>
              </a:rPr>
              <a:t>NatureBridge</a:t>
            </a:r>
            <a:r>
              <a:rPr lang="en-US" sz="1600" dirty="0">
                <a:solidFill>
                  <a:srgbClr val="4D5659"/>
                </a:solidFill>
              </a:rPr>
              <a:t> Educators</a:t>
            </a:r>
            <a:endParaRPr sz="1600" dirty="0">
              <a:solidFill>
                <a:srgbClr val="4D5659"/>
              </a:solidFill>
            </a:endParaRPr>
          </a:p>
          <a:p>
            <a:pPr marL="0" lvl="0" indent="0" algn="l" rtl="0">
              <a:spcBef>
                <a:spcPts val="600"/>
              </a:spcBef>
              <a:spcAft>
                <a:spcPts val="0"/>
              </a:spcAft>
              <a:buNone/>
            </a:pPr>
            <a:r>
              <a:rPr lang="en-US" sz="1600" b="1" dirty="0">
                <a:solidFill>
                  <a:srgbClr val="4D5659"/>
                </a:solidFill>
              </a:rPr>
              <a:t>8:45 a.m.</a:t>
            </a:r>
            <a:r>
              <a:rPr lang="en-US" sz="1600" dirty="0">
                <a:solidFill>
                  <a:srgbClr val="4D5659"/>
                </a:solidFill>
              </a:rPr>
              <a:t> 	Hit the trail for the day! </a:t>
            </a:r>
            <a:endParaRPr sz="1600" dirty="0">
              <a:solidFill>
                <a:srgbClr val="4D5659"/>
              </a:solidFill>
            </a:endParaRPr>
          </a:p>
          <a:p>
            <a:pPr marL="0" lvl="0" indent="0" algn="l" rtl="0">
              <a:spcBef>
                <a:spcPts val="600"/>
              </a:spcBef>
              <a:spcAft>
                <a:spcPts val="0"/>
              </a:spcAft>
              <a:buNone/>
            </a:pPr>
            <a:r>
              <a:rPr lang="en-US" sz="1600" dirty="0">
                <a:solidFill>
                  <a:srgbClr val="4D5659"/>
                </a:solidFill>
              </a:rPr>
              <a:t>Examples of what the day might include:</a:t>
            </a:r>
            <a:endParaRPr sz="1600" dirty="0">
              <a:solidFill>
                <a:srgbClr val="4D5659"/>
              </a:solidFill>
            </a:endParaRPr>
          </a:p>
          <a:p>
            <a:pPr marL="457200" lvl="0" indent="-330200" algn="l" rtl="0">
              <a:spcBef>
                <a:spcPts val="600"/>
              </a:spcBef>
              <a:spcAft>
                <a:spcPts val="0"/>
              </a:spcAft>
              <a:buClr>
                <a:srgbClr val="4D5659"/>
              </a:buClr>
              <a:buSzPts val="1600"/>
              <a:buChar char="■"/>
            </a:pPr>
            <a:r>
              <a:rPr lang="en-US" sz="1600" dirty="0">
                <a:solidFill>
                  <a:srgbClr val="4D5659"/>
                </a:solidFill>
              </a:rPr>
              <a:t>Challenge hike up Tenaya Canyon on the Snow Creek Switchbacks</a:t>
            </a:r>
            <a:endParaRPr sz="1600" dirty="0">
              <a:solidFill>
                <a:srgbClr val="4D5659"/>
              </a:solidFill>
            </a:endParaRPr>
          </a:p>
          <a:p>
            <a:pPr marL="457200" lvl="0" indent="-330200" algn="l" rtl="0">
              <a:spcBef>
                <a:spcPts val="0"/>
              </a:spcBef>
              <a:spcAft>
                <a:spcPts val="0"/>
              </a:spcAft>
              <a:buClr>
                <a:srgbClr val="4D5659"/>
              </a:buClr>
              <a:buSzPts val="1600"/>
              <a:buChar char="■"/>
            </a:pPr>
            <a:r>
              <a:rPr lang="en-US" sz="1600" dirty="0">
                <a:solidFill>
                  <a:srgbClr val="4D5659"/>
                </a:solidFill>
              </a:rPr>
              <a:t>Remove small conifer trees as part of a stewardship project</a:t>
            </a:r>
            <a:endParaRPr sz="1600" dirty="0">
              <a:solidFill>
                <a:srgbClr val="4D5659"/>
              </a:solidFill>
            </a:endParaRPr>
          </a:p>
          <a:p>
            <a:pPr marL="457200" lvl="0" indent="-330200" algn="l" rtl="0">
              <a:spcBef>
                <a:spcPts val="0"/>
              </a:spcBef>
              <a:spcAft>
                <a:spcPts val="0"/>
              </a:spcAft>
              <a:buClr>
                <a:srgbClr val="4D5659"/>
              </a:buClr>
              <a:buSzPts val="1600"/>
              <a:buChar char="■"/>
            </a:pPr>
            <a:r>
              <a:rPr lang="en-US" sz="1600" dirty="0">
                <a:solidFill>
                  <a:srgbClr val="4D5659"/>
                </a:solidFill>
              </a:rPr>
              <a:t>Observe evidence of glaciation in Yosemite Valley</a:t>
            </a:r>
            <a:endParaRPr sz="1600" dirty="0">
              <a:solidFill>
                <a:srgbClr val="4D5659"/>
              </a:solidFill>
            </a:endParaRPr>
          </a:p>
          <a:p>
            <a:pPr marL="0" lvl="0" indent="0" algn="l" rtl="0">
              <a:spcBef>
                <a:spcPts val="600"/>
              </a:spcBef>
              <a:spcAft>
                <a:spcPts val="0"/>
              </a:spcAft>
              <a:buNone/>
            </a:pPr>
            <a:r>
              <a:rPr lang="en-US" sz="1600" b="1" dirty="0">
                <a:solidFill>
                  <a:srgbClr val="4D5659"/>
                </a:solidFill>
              </a:rPr>
              <a:t>3:30-4:30 p.m.</a:t>
            </a:r>
            <a:r>
              <a:rPr lang="en-US" sz="1600" dirty="0">
                <a:solidFill>
                  <a:srgbClr val="4D5659"/>
                </a:solidFill>
              </a:rPr>
              <a:t> 	Arrive back from trail</a:t>
            </a:r>
            <a:endParaRPr sz="1600" dirty="0">
              <a:solidFill>
                <a:srgbClr val="4D5659"/>
              </a:solidFill>
            </a:endParaRPr>
          </a:p>
          <a:p>
            <a:pPr marL="0" lvl="0" indent="0" algn="l" rtl="0">
              <a:spcBef>
                <a:spcPts val="600"/>
              </a:spcBef>
              <a:spcAft>
                <a:spcPts val="0"/>
              </a:spcAft>
              <a:buNone/>
            </a:pPr>
            <a:r>
              <a:rPr lang="en-US" sz="1600" b="1" dirty="0">
                <a:solidFill>
                  <a:srgbClr val="4D5659"/>
                </a:solidFill>
              </a:rPr>
              <a:t>4:30-5:00 p.m.</a:t>
            </a:r>
            <a:r>
              <a:rPr lang="en-US" sz="1600" dirty="0">
                <a:solidFill>
                  <a:srgbClr val="4D5659"/>
                </a:solidFill>
              </a:rPr>
              <a:t> 	Supervised free time</a:t>
            </a:r>
            <a:endParaRPr sz="1600" dirty="0">
              <a:solidFill>
                <a:srgbClr val="4D5659"/>
              </a:solidFill>
            </a:endParaRPr>
          </a:p>
          <a:p>
            <a:pPr marL="0" lvl="0" indent="0" algn="l" rtl="0">
              <a:spcBef>
                <a:spcPts val="600"/>
              </a:spcBef>
              <a:spcAft>
                <a:spcPts val="0"/>
              </a:spcAft>
              <a:buNone/>
            </a:pPr>
            <a:r>
              <a:rPr lang="en-US" sz="1600" b="1" dirty="0">
                <a:solidFill>
                  <a:srgbClr val="4D5659"/>
                </a:solidFill>
              </a:rPr>
              <a:t>5:00-6:00</a:t>
            </a:r>
            <a:r>
              <a:rPr lang="en-US" sz="1600" dirty="0">
                <a:solidFill>
                  <a:srgbClr val="4D5659"/>
                </a:solidFill>
              </a:rPr>
              <a:t> </a:t>
            </a:r>
            <a:r>
              <a:rPr lang="en-US" sz="1600" b="1" dirty="0">
                <a:solidFill>
                  <a:srgbClr val="4D5659"/>
                </a:solidFill>
              </a:rPr>
              <a:t>p.m.</a:t>
            </a:r>
            <a:r>
              <a:rPr lang="en-US" sz="1600" dirty="0">
                <a:solidFill>
                  <a:srgbClr val="4D5659"/>
                </a:solidFill>
              </a:rPr>
              <a:t>	Dinner</a:t>
            </a:r>
            <a:endParaRPr sz="1600" dirty="0">
              <a:solidFill>
                <a:srgbClr val="4D5659"/>
              </a:solidFill>
            </a:endParaRPr>
          </a:p>
          <a:p>
            <a:pPr marL="0" lvl="0" indent="0" algn="l" rtl="0">
              <a:spcBef>
                <a:spcPts val="600"/>
              </a:spcBef>
              <a:spcAft>
                <a:spcPts val="0"/>
              </a:spcAft>
              <a:buNone/>
            </a:pPr>
            <a:r>
              <a:rPr lang="en-US" sz="1600" b="1" dirty="0">
                <a:solidFill>
                  <a:srgbClr val="4D5659"/>
                </a:solidFill>
              </a:rPr>
              <a:t>7:00</a:t>
            </a:r>
            <a:r>
              <a:rPr lang="en-US" sz="1600" dirty="0">
                <a:solidFill>
                  <a:srgbClr val="4D5659"/>
                </a:solidFill>
              </a:rPr>
              <a:t> </a:t>
            </a:r>
            <a:r>
              <a:rPr lang="en-US" sz="1600" b="1" dirty="0">
                <a:solidFill>
                  <a:srgbClr val="4D5659"/>
                </a:solidFill>
              </a:rPr>
              <a:t>p.m.  </a:t>
            </a:r>
            <a:r>
              <a:rPr lang="en-US" sz="1600" dirty="0">
                <a:solidFill>
                  <a:srgbClr val="4D5659"/>
                </a:solidFill>
              </a:rPr>
              <a:t>      	Evening Program</a:t>
            </a:r>
            <a:endParaRPr sz="1600" dirty="0">
              <a:solidFill>
                <a:srgbClr val="4D5659"/>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1"/>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t>Trail Groups</a:t>
            </a:r>
            <a:endParaRPr/>
          </a:p>
        </p:txBody>
      </p:sp>
      <p:pic>
        <p:nvPicPr>
          <p:cNvPr id="186" name="Google Shape;186;p31" descr="YOSE008.jpg"/>
          <p:cNvPicPr preferRelativeResize="0"/>
          <p:nvPr/>
        </p:nvPicPr>
        <p:blipFill rotWithShape="1">
          <a:blip r:embed="rId3">
            <a:alphaModFix/>
          </a:blip>
          <a:srcRect b="398"/>
          <a:stretch/>
        </p:blipFill>
        <p:spPr>
          <a:xfrm>
            <a:off x="124197" y="1554675"/>
            <a:ext cx="4447800" cy="2953800"/>
          </a:xfrm>
          <a:prstGeom prst="rect">
            <a:avLst/>
          </a:prstGeom>
          <a:noFill/>
          <a:ln>
            <a:noFill/>
          </a:ln>
        </p:spPr>
      </p:pic>
      <p:sp>
        <p:nvSpPr>
          <p:cNvPr id="187" name="Google Shape;187;p31"/>
          <p:cNvSpPr txBox="1"/>
          <p:nvPr/>
        </p:nvSpPr>
        <p:spPr>
          <a:xfrm>
            <a:off x="4722125" y="1312825"/>
            <a:ext cx="4297800" cy="2953800"/>
          </a:xfrm>
          <a:prstGeom prst="rect">
            <a:avLst/>
          </a:prstGeom>
          <a:noFill/>
          <a:ln>
            <a:noFill/>
          </a:ln>
        </p:spPr>
        <p:txBody>
          <a:bodyPr spcFirstLastPara="1" wrap="square" lIns="91425" tIns="91425" rIns="91425" bIns="91425" anchor="ctr" anchorCtr="0">
            <a:noAutofit/>
          </a:bodyPr>
          <a:lstStyle/>
          <a:p>
            <a:pPr marL="0" lvl="0" indent="0" algn="just" rtl="0">
              <a:spcBef>
                <a:spcPts val="320"/>
              </a:spcBef>
              <a:spcAft>
                <a:spcPts val="0"/>
              </a:spcAft>
              <a:buNone/>
            </a:pPr>
            <a:endParaRPr sz="1600" dirty="0">
              <a:solidFill>
                <a:srgbClr val="4D5659"/>
              </a:solidFill>
            </a:endParaRPr>
          </a:p>
          <a:p>
            <a:pPr marL="457200" lvl="0" indent="-342900" algn="l" rtl="0">
              <a:spcBef>
                <a:spcPts val="0"/>
              </a:spcBef>
              <a:spcAft>
                <a:spcPts val="0"/>
              </a:spcAft>
              <a:buClr>
                <a:srgbClr val="4D5659"/>
              </a:buClr>
              <a:buSzPts val="1800"/>
              <a:buChar char="●"/>
            </a:pPr>
            <a:r>
              <a:rPr lang="en-US" sz="1800" dirty="0">
                <a:solidFill>
                  <a:srgbClr val="4D5659"/>
                </a:solidFill>
              </a:rPr>
              <a:t>Approximately </a:t>
            </a:r>
            <a:r>
              <a:rPr lang="en-US" sz="1800" b="1" dirty="0">
                <a:solidFill>
                  <a:srgbClr val="4D5659"/>
                </a:solidFill>
              </a:rPr>
              <a:t>12-14</a:t>
            </a:r>
            <a:r>
              <a:rPr lang="en-US" sz="1800" dirty="0">
                <a:solidFill>
                  <a:srgbClr val="4D5659"/>
                </a:solidFill>
              </a:rPr>
              <a:t> students and </a:t>
            </a:r>
            <a:r>
              <a:rPr lang="en-US" sz="1800" b="1" dirty="0">
                <a:solidFill>
                  <a:srgbClr val="4D5659"/>
                </a:solidFill>
              </a:rPr>
              <a:t>1</a:t>
            </a:r>
            <a:r>
              <a:rPr lang="en-US" sz="1800" dirty="0">
                <a:solidFill>
                  <a:srgbClr val="4D5659"/>
                </a:solidFill>
              </a:rPr>
              <a:t> or </a:t>
            </a:r>
            <a:r>
              <a:rPr lang="en-US" sz="1800" b="1" dirty="0">
                <a:solidFill>
                  <a:srgbClr val="4D5659"/>
                </a:solidFill>
              </a:rPr>
              <a:t>2</a:t>
            </a:r>
            <a:r>
              <a:rPr lang="en-US" sz="1800" dirty="0">
                <a:solidFill>
                  <a:srgbClr val="4D5659"/>
                </a:solidFill>
              </a:rPr>
              <a:t> chaperones</a:t>
            </a:r>
            <a:br>
              <a:rPr lang="en-US" sz="1800" dirty="0">
                <a:solidFill>
                  <a:srgbClr val="4D5659"/>
                </a:solidFill>
              </a:rPr>
            </a:br>
            <a:endParaRPr sz="1800" dirty="0">
              <a:solidFill>
                <a:srgbClr val="4D5659"/>
              </a:solidFill>
            </a:endParaRPr>
          </a:p>
          <a:p>
            <a:pPr marL="457200" lvl="0" indent="-342900" algn="l" rtl="0">
              <a:spcBef>
                <a:spcPts val="0"/>
              </a:spcBef>
              <a:spcAft>
                <a:spcPts val="0"/>
              </a:spcAft>
              <a:buClr>
                <a:srgbClr val="4D5659"/>
              </a:buClr>
              <a:buSzPts val="1800"/>
              <a:buChar char="●"/>
            </a:pPr>
            <a:r>
              <a:rPr lang="en-US" sz="1800" dirty="0">
                <a:solidFill>
                  <a:srgbClr val="4D5659"/>
                </a:solidFill>
              </a:rPr>
              <a:t>Spends the day together on trail</a:t>
            </a:r>
            <a:br>
              <a:rPr lang="en-US" sz="1800" dirty="0">
                <a:solidFill>
                  <a:srgbClr val="4D5659"/>
                </a:solidFill>
              </a:rPr>
            </a:br>
            <a:endParaRPr sz="1800" dirty="0">
              <a:solidFill>
                <a:srgbClr val="4D5659"/>
              </a:solidFill>
            </a:endParaRPr>
          </a:p>
          <a:p>
            <a:pPr marL="457200" lvl="0" indent="-342900" algn="l" rtl="0">
              <a:spcBef>
                <a:spcPts val="0"/>
              </a:spcBef>
              <a:spcAft>
                <a:spcPts val="0"/>
              </a:spcAft>
              <a:buClr>
                <a:srgbClr val="4D5659"/>
              </a:buClr>
              <a:buSzPts val="1800"/>
              <a:buChar char="●"/>
            </a:pPr>
            <a:r>
              <a:rPr lang="en-US" sz="1800" i="1" dirty="0">
                <a:solidFill>
                  <a:srgbClr val="4D5659"/>
                </a:solidFill>
              </a:rPr>
              <a:t>Learning Groups will be arranged by your school’s planning coordinator</a:t>
            </a:r>
            <a:endParaRPr sz="1800" i="1" dirty="0">
              <a:solidFill>
                <a:srgbClr val="4D5659"/>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2"/>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t>Lodging at Yosemite</a:t>
            </a:r>
            <a:endParaRPr/>
          </a:p>
        </p:txBody>
      </p:sp>
      <p:sp>
        <p:nvSpPr>
          <p:cNvPr id="193" name="Google Shape;193;p32"/>
          <p:cNvSpPr>
            <a:spLocks noGrp="1"/>
          </p:cNvSpPr>
          <p:nvPr>
            <p:ph type="pic" idx="2"/>
          </p:nvPr>
        </p:nvSpPr>
        <p:spPr>
          <a:xfrm>
            <a:off x="4233850" y="3095750"/>
            <a:ext cx="4808700" cy="1977600"/>
          </a:xfrm>
          <a:prstGeom prst="rect">
            <a:avLst/>
          </a:prstGeom>
        </p:spPr>
        <p:txBody>
          <a:bodyPr spcFirstLastPara="1" wrap="square" lIns="91425" tIns="45700" rIns="91425" bIns="45700" anchor="t" anchorCtr="0">
            <a:noAutofit/>
          </a:bodyPr>
          <a:lstStyle/>
          <a:p>
            <a:pPr marL="0" lvl="0" indent="0" algn="ctr" rtl="0">
              <a:spcBef>
                <a:spcPts val="640"/>
              </a:spcBef>
              <a:spcAft>
                <a:spcPts val="0"/>
              </a:spcAft>
              <a:buNone/>
            </a:pPr>
            <a:r>
              <a:rPr lang="en-US" sz="2000" b="1" dirty="0">
                <a:solidFill>
                  <a:srgbClr val="4D5659"/>
                </a:solidFill>
                <a:latin typeface="Arial"/>
                <a:ea typeface="Arial"/>
                <a:cs typeface="Arial"/>
                <a:sym typeface="Arial"/>
              </a:rPr>
              <a:t>Half Dome Village in Yosemite Valley</a:t>
            </a:r>
            <a:endParaRPr sz="2000" dirty="0">
              <a:solidFill>
                <a:srgbClr val="4D5659"/>
              </a:solidFill>
              <a:latin typeface="Arial"/>
              <a:ea typeface="Arial"/>
              <a:cs typeface="Arial"/>
              <a:sym typeface="Arial"/>
            </a:endParaRPr>
          </a:p>
          <a:p>
            <a:pPr marL="457200" lvl="0" indent="-342900" algn="l" rtl="0">
              <a:lnSpc>
                <a:spcPct val="115000"/>
              </a:lnSpc>
              <a:spcBef>
                <a:spcPts val="0"/>
              </a:spcBef>
              <a:spcAft>
                <a:spcPts val="0"/>
              </a:spcAft>
              <a:buClr>
                <a:srgbClr val="4D5659"/>
              </a:buClr>
              <a:buSzPts val="1800"/>
              <a:buChar char="●"/>
            </a:pPr>
            <a:r>
              <a:rPr lang="en-US" sz="1800" dirty="0">
                <a:solidFill>
                  <a:srgbClr val="4D5659"/>
                </a:solidFill>
                <a:latin typeface="Arial"/>
                <a:ea typeface="Arial"/>
                <a:cs typeface="Arial"/>
                <a:sym typeface="Arial"/>
              </a:rPr>
              <a:t>Tent cabins accommodate </a:t>
            </a:r>
            <a:r>
              <a:rPr lang="en-US" sz="1800" b="1" dirty="0">
                <a:solidFill>
                  <a:srgbClr val="4D5659"/>
                </a:solidFill>
                <a:latin typeface="Arial"/>
                <a:ea typeface="Arial"/>
                <a:cs typeface="Arial"/>
                <a:sym typeface="Arial"/>
              </a:rPr>
              <a:t>4</a:t>
            </a:r>
            <a:r>
              <a:rPr lang="en-US" sz="1800" dirty="0">
                <a:solidFill>
                  <a:srgbClr val="4D5659"/>
                </a:solidFill>
                <a:latin typeface="Arial"/>
                <a:ea typeface="Arial"/>
                <a:cs typeface="Arial"/>
                <a:sym typeface="Arial"/>
              </a:rPr>
              <a:t> students</a:t>
            </a:r>
            <a:endParaRPr sz="1800" dirty="0">
              <a:solidFill>
                <a:srgbClr val="4D5659"/>
              </a:solidFill>
              <a:latin typeface="Arial"/>
              <a:ea typeface="Arial"/>
              <a:cs typeface="Arial"/>
              <a:sym typeface="Arial"/>
            </a:endParaRPr>
          </a:p>
          <a:p>
            <a:pPr marL="457200" lvl="0" indent="-342900" algn="l" rtl="0">
              <a:lnSpc>
                <a:spcPct val="115000"/>
              </a:lnSpc>
              <a:spcBef>
                <a:spcPts val="0"/>
              </a:spcBef>
              <a:spcAft>
                <a:spcPts val="0"/>
              </a:spcAft>
              <a:buClr>
                <a:srgbClr val="4D5659"/>
              </a:buClr>
              <a:buSzPts val="1800"/>
              <a:buChar char="●"/>
            </a:pPr>
            <a:r>
              <a:rPr lang="en-US" sz="1800" dirty="0">
                <a:solidFill>
                  <a:srgbClr val="4D5659"/>
                </a:solidFill>
                <a:latin typeface="Arial"/>
                <a:ea typeface="Arial"/>
                <a:cs typeface="Arial"/>
                <a:sym typeface="Arial"/>
              </a:rPr>
              <a:t>Student and chaperone cabins are located in the same area</a:t>
            </a:r>
            <a:endParaRPr sz="1800" dirty="0">
              <a:solidFill>
                <a:srgbClr val="4D5659"/>
              </a:solidFill>
              <a:latin typeface="Arial"/>
              <a:ea typeface="Arial"/>
              <a:cs typeface="Arial"/>
              <a:sym typeface="Arial"/>
            </a:endParaRPr>
          </a:p>
          <a:p>
            <a:pPr marL="457200" lvl="0" indent="-342900" algn="l" rtl="0">
              <a:lnSpc>
                <a:spcPct val="115000"/>
              </a:lnSpc>
              <a:spcBef>
                <a:spcPts val="0"/>
              </a:spcBef>
              <a:spcAft>
                <a:spcPts val="0"/>
              </a:spcAft>
              <a:buClr>
                <a:srgbClr val="4D5659"/>
              </a:buClr>
              <a:buSzPts val="1800"/>
              <a:buChar char="●"/>
            </a:pPr>
            <a:r>
              <a:rPr lang="en-US" sz="1800" i="1" dirty="0">
                <a:solidFill>
                  <a:srgbClr val="4D5659"/>
                </a:solidFill>
                <a:latin typeface="Arial"/>
                <a:ea typeface="Arial"/>
                <a:cs typeface="Arial"/>
                <a:sym typeface="Arial"/>
              </a:rPr>
              <a:t>Cabin groups will be arranged by your school’s planning coordinator</a:t>
            </a:r>
            <a:endParaRPr sz="1800" dirty="0">
              <a:solidFill>
                <a:srgbClr val="4D5659"/>
              </a:solidFill>
              <a:latin typeface="Arial"/>
              <a:ea typeface="Arial"/>
              <a:cs typeface="Arial"/>
              <a:sym typeface="Arial"/>
            </a:endParaRPr>
          </a:p>
          <a:p>
            <a:pPr marL="0" lvl="0" indent="0" algn="l" rtl="0">
              <a:spcBef>
                <a:spcPts val="1600"/>
              </a:spcBef>
              <a:spcAft>
                <a:spcPts val="0"/>
              </a:spcAft>
              <a:buNone/>
            </a:pPr>
            <a:endParaRPr sz="1800" dirty="0">
              <a:solidFill>
                <a:srgbClr val="4D5659"/>
              </a:solidFill>
              <a:latin typeface="Arial"/>
              <a:ea typeface="Arial"/>
              <a:cs typeface="Arial"/>
              <a:sym typeface="Arial"/>
            </a:endParaRPr>
          </a:p>
        </p:txBody>
      </p:sp>
      <p:pic>
        <p:nvPicPr>
          <p:cNvPr id="194" name="Google Shape;194;p32" descr="curry.jpg"/>
          <p:cNvPicPr preferRelativeResize="0"/>
          <p:nvPr/>
        </p:nvPicPr>
        <p:blipFill rotWithShape="1">
          <a:blip r:embed="rId3">
            <a:alphaModFix/>
          </a:blip>
          <a:srcRect l="30191"/>
          <a:stretch/>
        </p:blipFill>
        <p:spPr>
          <a:xfrm rot="5400000">
            <a:off x="364150" y="1436050"/>
            <a:ext cx="3499800" cy="3342300"/>
          </a:xfrm>
          <a:prstGeom prst="rect">
            <a:avLst/>
          </a:prstGeom>
          <a:noFill/>
          <a:ln>
            <a:noFill/>
          </a:ln>
        </p:spPr>
      </p:pic>
      <p:pic>
        <p:nvPicPr>
          <p:cNvPr id="195" name="Google Shape;195;p32"/>
          <p:cNvPicPr preferRelativeResize="0"/>
          <p:nvPr/>
        </p:nvPicPr>
        <p:blipFill>
          <a:blip r:embed="rId4">
            <a:alphaModFix/>
          </a:blip>
          <a:stretch>
            <a:fillRect/>
          </a:stretch>
        </p:blipFill>
        <p:spPr>
          <a:xfrm>
            <a:off x="4700503" y="1299950"/>
            <a:ext cx="3950901" cy="1667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3"/>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t>Lodging at Yosemite</a:t>
            </a:r>
            <a:endParaRPr/>
          </a:p>
        </p:txBody>
      </p:sp>
      <p:pic>
        <p:nvPicPr>
          <p:cNvPr id="201" name="Google Shape;201;p33"/>
          <p:cNvPicPr preferRelativeResize="0"/>
          <p:nvPr/>
        </p:nvPicPr>
        <p:blipFill rotWithShape="1">
          <a:blip r:embed="rId3">
            <a:alphaModFix/>
          </a:blip>
          <a:srcRect/>
          <a:stretch/>
        </p:blipFill>
        <p:spPr>
          <a:xfrm flipH="1">
            <a:off x="5596884" y="1543094"/>
            <a:ext cx="3011400" cy="2258700"/>
          </a:xfrm>
          <a:prstGeom prst="rect">
            <a:avLst/>
          </a:prstGeom>
          <a:noFill/>
          <a:ln>
            <a:noFill/>
          </a:ln>
        </p:spPr>
      </p:pic>
      <p:sp>
        <p:nvSpPr>
          <p:cNvPr id="202" name="Google Shape;202;p33"/>
          <p:cNvSpPr txBox="1"/>
          <p:nvPr/>
        </p:nvSpPr>
        <p:spPr>
          <a:xfrm>
            <a:off x="2307675" y="4360525"/>
            <a:ext cx="43500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4D5659"/>
                </a:solidFill>
                <a:latin typeface="Arial"/>
                <a:ea typeface="Arial"/>
                <a:cs typeface="Arial"/>
                <a:sym typeface="Arial"/>
              </a:rPr>
              <a:t>Dorm-style </a:t>
            </a:r>
            <a:r>
              <a:rPr lang="en-US" sz="2000">
                <a:solidFill>
                  <a:srgbClr val="4D5659"/>
                </a:solidFill>
              </a:rPr>
              <a:t>bunk house</a:t>
            </a:r>
            <a:r>
              <a:rPr lang="en-US" sz="2000">
                <a:solidFill>
                  <a:srgbClr val="4D5659"/>
                </a:solidFill>
                <a:latin typeface="Arial"/>
                <a:ea typeface="Arial"/>
                <a:cs typeface="Arial"/>
                <a:sym typeface="Arial"/>
              </a:rPr>
              <a:t> at Crane Flat</a:t>
            </a:r>
            <a:endParaRPr sz="2000">
              <a:solidFill>
                <a:srgbClr val="4D5659"/>
              </a:solidFill>
              <a:latin typeface="Arial"/>
              <a:ea typeface="Arial"/>
              <a:cs typeface="Arial"/>
              <a:sym typeface="Arial"/>
            </a:endParaRPr>
          </a:p>
        </p:txBody>
      </p:sp>
      <p:pic>
        <p:nvPicPr>
          <p:cNvPr id="203" name="Google Shape;203;p33" descr="LM6A4587.jpg"/>
          <p:cNvPicPr preferRelativeResize="0"/>
          <p:nvPr/>
        </p:nvPicPr>
        <p:blipFill rotWithShape="1">
          <a:blip r:embed="rId4">
            <a:alphaModFix/>
          </a:blip>
          <a:srcRect/>
          <a:stretch/>
        </p:blipFill>
        <p:spPr>
          <a:xfrm>
            <a:off x="251066" y="1213783"/>
            <a:ext cx="4514100" cy="3008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5"/>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t>What to Bring: Bedding</a:t>
            </a:r>
            <a:endParaRPr/>
          </a:p>
        </p:txBody>
      </p:sp>
      <p:pic>
        <p:nvPicPr>
          <p:cNvPr id="217" name="Google Shape;217;p35"/>
          <p:cNvPicPr preferRelativeResize="0"/>
          <p:nvPr/>
        </p:nvPicPr>
        <p:blipFill>
          <a:blip r:embed="rId3">
            <a:alphaModFix/>
          </a:blip>
          <a:stretch>
            <a:fillRect/>
          </a:stretch>
        </p:blipFill>
        <p:spPr>
          <a:xfrm>
            <a:off x="195175" y="1418825"/>
            <a:ext cx="2999426" cy="2601099"/>
          </a:xfrm>
          <a:prstGeom prst="rect">
            <a:avLst/>
          </a:prstGeom>
          <a:noFill/>
          <a:ln>
            <a:noFill/>
          </a:ln>
        </p:spPr>
      </p:pic>
      <p:pic>
        <p:nvPicPr>
          <p:cNvPr id="218" name="Google Shape;218;p35"/>
          <p:cNvPicPr preferRelativeResize="0"/>
          <p:nvPr/>
        </p:nvPicPr>
        <p:blipFill>
          <a:blip r:embed="rId4">
            <a:alphaModFix/>
          </a:blip>
          <a:stretch>
            <a:fillRect/>
          </a:stretch>
        </p:blipFill>
        <p:spPr>
          <a:xfrm>
            <a:off x="3584975" y="3458647"/>
            <a:ext cx="1810925" cy="1424425"/>
          </a:xfrm>
          <a:prstGeom prst="rect">
            <a:avLst/>
          </a:prstGeom>
          <a:noFill/>
          <a:ln>
            <a:noFill/>
          </a:ln>
        </p:spPr>
      </p:pic>
      <p:pic>
        <p:nvPicPr>
          <p:cNvPr id="219" name="Google Shape;219;p35"/>
          <p:cNvPicPr preferRelativeResize="0"/>
          <p:nvPr/>
        </p:nvPicPr>
        <p:blipFill>
          <a:blip r:embed="rId5">
            <a:alphaModFix/>
          </a:blip>
          <a:stretch>
            <a:fillRect/>
          </a:stretch>
        </p:blipFill>
        <p:spPr>
          <a:xfrm>
            <a:off x="6108900" y="2021299"/>
            <a:ext cx="2630299" cy="1755375"/>
          </a:xfrm>
          <a:prstGeom prst="rect">
            <a:avLst/>
          </a:prstGeom>
          <a:noFill/>
          <a:ln>
            <a:noFill/>
          </a:ln>
        </p:spPr>
      </p:pic>
      <p:sp>
        <p:nvSpPr>
          <p:cNvPr id="220" name="Google Shape;220;p35"/>
          <p:cNvSpPr txBox="1"/>
          <p:nvPr/>
        </p:nvSpPr>
        <p:spPr>
          <a:xfrm>
            <a:off x="3194600" y="1376425"/>
            <a:ext cx="2827200" cy="204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solidFill>
                  <a:srgbClr val="4D5659"/>
                </a:solidFill>
              </a:rPr>
              <a:t>Warm Sleeping Bag </a:t>
            </a:r>
            <a:endParaRPr sz="1800">
              <a:solidFill>
                <a:srgbClr val="4D5659"/>
              </a:solidFill>
            </a:endParaRPr>
          </a:p>
          <a:p>
            <a:pPr marL="0" lvl="0" indent="0" algn="ctr" rtl="0">
              <a:spcBef>
                <a:spcPts val="0"/>
              </a:spcBef>
              <a:spcAft>
                <a:spcPts val="0"/>
              </a:spcAft>
              <a:buNone/>
            </a:pPr>
            <a:r>
              <a:rPr lang="en-US" sz="1800">
                <a:solidFill>
                  <a:srgbClr val="4D5659"/>
                </a:solidFill>
              </a:rPr>
              <a:t>or </a:t>
            </a:r>
            <a:endParaRPr sz="1800">
              <a:solidFill>
                <a:srgbClr val="4D5659"/>
              </a:solidFill>
            </a:endParaRPr>
          </a:p>
          <a:p>
            <a:pPr marL="0" lvl="0" indent="0" algn="ctr" rtl="0">
              <a:spcBef>
                <a:spcPts val="0"/>
              </a:spcBef>
              <a:spcAft>
                <a:spcPts val="0"/>
              </a:spcAft>
              <a:buNone/>
            </a:pPr>
            <a:r>
              <a:rPr lang="en-US" sz="1800">
                <a:solidFill>
                  <a:srgbClr val="4D5659"/>
                </a:solidFill>
              </a:rPr>
              <a:t>Warm Blankets and Sheets</a:t>
            </a:r>
            <a:br>
              <a:rPr lang="en-US" sz="1800">
                <a:solidFill>
                  <a:srgbClr val="4D5659"/>
                </a:solidFill>
              </a:rPr>
            </a:br>
            <a:endParaRPr sz="1800">
              <a:solidFill>
                <a:srgbClr val="4D5659"/>
              </a:solidFill>
            </a:endParaRPr>
          </a:p>
          <a:p>
            <a:pPr marL="0" lvl="0" indent="0" algn="ctr" rtl="0">
              <a:spcBef>
                <a:spcPts val="0"/>
              </a:spcBef>
              <a:spcAft>
                <a:spcPts val="0"/>
              </a:spcAft>
              <a:buNone/>
            </a:pPr>
            <a:r>
              <a:rPr lang="en-US" sz="1800">
                <a:solidFill>
                  <a:srgbClr val="4D5659"/>
                </a:solidFill>
              </a:rPr>
              <a:t>(and Pillow for Crane Flat)</a:t>
            </a:r>
            <a:endParaRPr sz="1800">
              <a:solidFill>
                <a:srgbClr val="4D5659"/>
              </a:solidFill>
            </a:endParaRPr>
          </a:p>
        </p:txBody>
      </p:sp>
    </p:spTree>
  </p:cSld>
  <p:clrMapOvr>
    <a:masterClrMapping/>
  </p:clrMapOvr>
</p:sld>
</file>

<file path=ppt/theme/theme1.xml><?xml version="1.0" encoding="utf-8"?>
<a:theme xmlns:a="http://schemas.openxmlformats.org/drawingml/2006/main" name="NatureBridge_WideScree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322</Words>
  <Application>Microsoft Macintosh PowerPoint</Application>
  <PresentationFormat>On-screen Show (16:9)</PresentationFormat>
  <Paragraphs>82</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Calibri</vt:lpstr>
      <vt:lpstr>Arial</vt:lpstr>
      <vt:lpstr>Garamond</vt:lpstr>
      <vt:lpstr>Verdana</vt:lpstr>
      <vt:lpstr>NatureBridge_WideScreen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cp:revision>
  <dcterms:modified xsi:type="dcterms:W3CDTF">2020-01-08T00:30:52Z</dcterms:modified>
</cp:coreProperties>
</file>